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4"/>
  </p:sldMasterIdLst>
  <p:sldIdLst>
    <p:sldId id="256" r:id="rId5"/>
    <p:sldId id="261" r:id="rId6"/>
    <p:sldId id="257" r:id="rId7"/>
    <p:sldId id="259" r:id="rId8"/>
    <p:sldId id="260" r:id="rId9"/>
    <p:sldId id="258" r:id="rId10"/>
    <p:sldId id="295" r:id="rId11"/>
    <p:sldId id="262" r:id="rId12"/>
    <p:sldId id="263" r:id="rId13"/>
    <p:sldId id="265" r:id="rId14"/>
    <p:sldId id="266" r:id="rId15"/>
    <p:sldId id="267" r:id="rId16"/>
    <p:sldId id="268" r:id="rId17"/>
    <p:sldId id="269" r:id="rId18"/>
    <p:sldId id="270" r:id="rId19"/>
    <p:sldId id="271" r:id="rId20"/>
    <p:sldId id="272" r:id="rId21"/>
    <p:sldId id="273" r:id="rId22"/>
    <p:sldId id="274" r:id="rId23"/>
    <p:sldId id="275" r:id="rId24"/>
    <p:sldId id="277" r:id="rId25"/>
    <p:sldId id="276" r:id="rId26"/>
    <p:sldId id="278" r:id="rId27"/>
    <p:sldId id="279" r:id="rId28"/>
    <p:sldId id="280" r:id="rId29"/>
    <p:sldId id="281" r:id="rId30"/>
    <p:sldId id="283" r:id="rId31"/>
    <p:sldId id="284" r:id="rId32"/>
    <p:sldId id="285" r:id="rId33"/>
    <p:sldId id="286" r:id="rId34"/>
    <p:sldId id="288" r:id="rId35"/>
    <p:sldId id="290" r:id="rId36"/>
    <p:sldId id="291" r:id="rId37"/>
    <p:sldId id="292" r:id="rId38"/>
    <p:sldId id="293" r:id="rId39"/>
    <p:sldId id="294"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AEE5CA-F2CD-4CE7-A951-67F9044F0411}" v="104" dt="2024-05-13T11:09:35.741"/>
    <p1510:client id="{14E1FA2A-41AC-4BAD-A810-187934272306}" v="46" dt="2024-05-13T11:21:56.510"/>
    <p1510:client id="{48D09099-07F1-4076-BE12-772C29D1D6AC}" v="179" dt="2024-05-13T10:31:13.730"/>
    <p1510:client id="{669A4E72-5D2A-4A11-A9AD-3122214806C4}" v="88" dt="2024-05-13T10:12:17.664"/>
    <p1510:client id="{6918CAF9-7259-41FD-A26F-DAFC95301DE7}" v="29" dt="2024-05-13T10:56:49.086"/>
    <p1510:client id="{B5FFB209-837C-4C1F-B8B1-814C815FD3EE}" v="15" dt="2024-05-13T10:22:43.8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60"/>
    <p:restoredTop sz="94635"/>
  </p:normalViewPr>
  <p:slideViewPr>
    <p:cSldViewPr snapToGrid="0">
      <p:cViewPr varScale="1">
        <p:scale>
          <a:sx n="93" d="100"/>
          <a:sy n="93" d="100"/>
        </p:scale>
        <p:origin x="208" y="5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0" Type="http://schemas.openxmlformats.org/officeDocument/2006/relationships/slide" Target="slides/slide16.xml"/><Relationship Id="rId4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E9E0E1F-C60C-402C-8DC2-CB952819EDD0}" type="datetimeFigureOut">
              <a:rPr lang="en-GB" smtClean="0"/>
              <a:t>24/05/2024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47CF10-8356-4C2C-A4C6-0D76640518E0}" type="slidenum">
              <a:rPr lang="en-GB" smtClean="0"/>
              <a:t>‹#›</a:t>
            </a:fld>
            <a:endParaRPr lang="en-GB"/>
          </a:p>
        </p:txBody>
      </p:sp>
    </p:spTree>
    <p:extLst>
      <p:ext uri="{BB962C8B-B14F-4D97-AF65-F5344CB8AC3E}">
        <p14:creationId xmlns:p14="http://schemas.microsoft.com/office/powerpoint/2010/main" val="3009424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9E0E1F-C60C-402C-8DC2-CB952819EDD0}" type="datetimeFigureOut">
              <a:rPr lang="en-GB" smtClean="0"/>
              <a:t>24/05/2024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47CF10-8356-4C2C-A4C6-0D76640518E0}" type="slidenum">
              <a:rPr lang="en-GB" smtClean="0"/>
              <a:t>‹#›</a:t>
            </a:fld>
            <a:endParaRPr lang="en-GB"/>
          </a:p>
        </p:txBody>
      </p:sp>
    </p:spTree>
    <p:extLst>
      <p:ext uri="{BB962C8B-B14F-4D97-AF65-F5344CB8AC3E}">
        <p14:creationId xmlns:p14="http://schemas.microsoft.com/office/powerpoint/2010/main" val="3152585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9E0E1F-C60C-402C-8DC2-CB952819EDD0}" type="datetimeFigureOut">
              <a:rPr lang="en-GB" smtClean="0"/>
              <a:t>24/05/2024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47CF10-8356-4C2C-A4C6-0D76640518E0}"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extLst>
      <p:ext uri="{BB962C8B-B14F-4D97-AF65-F5344CB8AC3E}">
        <p14:creationId xmlns:p14="http://schemas.microsoft.com/office/powerpoint/2010/main" val="13582258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9E0E1F-C60C-402C-8DC2-CB952819EDD0}" type="datetimeFigureOut">
              <a:rPr lang="en-GB" smtClean="0"/>
              <a:t>24/05/2024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47CF10-8356-4C2C-A4C6-0D76640518E0}" type="slidenum">
              <a:rPr lang="en-GB" smtClean="0"/>
              <a:t>‹#›</a:t>
            </a:fld>
            <a:endParaRPr lang="en-GB"/>
          </a:p>
        </p:txBody>
      </p:sp>
    </p:spTree>
    <p:extLst>
      <p:ext uri="{BB962C8B-B14F-4D97-AF65-F5344CB8AC3E}">
        <p14:creationId xmlns:p14="http://schemas.microsoft.com/office/powerpoint/2010/main" val="7525143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9E0E1F-C60C-402C-8DC2-CB952819EDD0}" type="datetimeFigureOut">
              <a:rPr lang="en-GB" smtClean="0"/>
              <a:t>24/05/2024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47CF10-8356-4C2C-A4C6-0D76640518E0}"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665206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9E0E1F-C60C-402C-8DC2-CB952819EDD0}" type="datetimeFigureOut">
              <a:rPr lang="en-GB" smtClean="0"/>
              <a:t>24/05/2024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47CF10-8356-4C2C-A4C6-0D76640518E0}" type="slidenum">
              <a:rPr lang="en-GB" smtClean="0"/>
              <a:t>‹#›</a:t>
            </a:fld>
            <a:endParaRPr lang="en-GB"/>
          </a:p>
        </p:txBody>
      </p:sp>
    </p:spTree>
    <p:extLst>
      <p:ext uri="{BB962C8B-B14F-4D97-AF65-F5344CB8AC3E}">
        <p14:creationId xmlns:p14="http://schemas.microsoft.com/office/powerpoint/2010/main" val="5515624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9E0E1F-C60C-402C-8DC2-CB952819EDD0}" type="datetimeFigureOut">
              <a:rPr lang="en-GB" smtClean="0"/>
              <a:t>24/05/2024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47CF10-8356-4C2C-A4C6-0D76640518E0}" type="slidenum">
              <a:rPr lang="en-GB" smtClean="0"/>
              <a:t>‹#›</a:t>
            </a:fld>
            <a:endParaRPr lang="en-GB"/>
          </a:p>
        </p:txBody>
      </p:sp>
    </p:spTree>
    <p:extLst>
      <p:ext uri="{BB962C8B-B14F-4D97-AF65-F5344CB8AC3E}">
        <p14:creationId xmlns:p14="http://schemas.microsoft.com/office/powerpoint/2010/main" val="39641545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9E0E1F-C60C-402C-8DC2-CB952819EDD0}" type="datetimeFigureOut">
              <a:rPr lang="en-GB" smtClean="0"/>
              <a:t>24/05/2024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47CF10-8356-4C2C-A4C6-0D76640518E0}" type="slidenum">
              <a:rPr lang="en-GB" smtClean="0"/>
              <a:t>‹#›</a:t>
            </a:fld>
            <a:endParaRPr lang="en-GB"/>
          </a:p>
        </p:txBody>
      </p:sp>
    </p:spTree>
    <p:extLst>
      <p:ext uri="{BB962C8B-B14F-4D97-AF65-F5344CB8AC3E}">
        <p14:creationId xmlns:p14="http://schemas.microsoft.com/office/powerpoint/2010/main" val="950263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9E0E1F-C60C-402C-8DC2-CB952819EDD0}" type="datetimeFigureOut">
              <a:rPr lang="en-GB" smtClean="0"/>
              <a:t>24/05/2024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47CF10-8356-4C2C-A4C6-0D76640518E0}" type="slidenum">
              <a:rPr lang="en-GB" smtClean="0"/>
              <a:t>‹#›</a:t>
            </a:fld>
            <a:endParaRPr lang="en-GB"/>
          </a:p>
        </p:txBody>
      </p:sp>
    </p:spTree>
    <p:extLst>
      <p:ext uri="{BB962C8B-B14F-4D97-AF65-F5344CB8AC3E}">
        <p14:creationId xmlns:p14="http://schemas.microsoft.com/office/powerpoint/2010/main" val="3990281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9E0E1F-C60C-402C-8DC2-CB952819EDD0}" type="datetimeFigureOut">
              <a:rPr lang="en-GB" smtClean="0"/>
              <a:t>24/05/2024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47CF10-8356-4C2C-A4C6-0D76640518E0}" type="slidenum">
              <a:rPr lang="en-GB" smtClean="0"/>
              <a:t>‹#›</a:t>
            </a:fld>
            <a:endParaRPr lang="en-GB"/>
          </a:p>
        </p:txBody>
      </p:sp>
    </p:spTree>
    <p:extLst>
      <p:ext uri="{BB962C8B-B14F-4D97-AF65-F5344CB8AC3E}">
        <p14:creationId xmlns:p14="http://schemas.microsoft.com/office/powerpoint/2010/main" val="2871573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E9E0E1F-C60C-402C-8DC2-CB952819EDD0}" type="datetimeFigureOut">
              <a:rPr lang="en-GB" smtClean="0"/>
              <a:t>24/05/2024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47CF10-8356-4C2C-A4C6-0D76640518E0}" type="slidenum">
              <a:rPr lang="en-GB" smtClean="0"/>
              <a:t>‹#›</a:t>
            </a:fld>
            <a:endParaRPr lang="en-GB"/>
          </a:p>
        </p:txBody>
      </p:sp>
    </p:spTree>
    <p:extLst>
      <p:ext uri="{BB962C8B-B14F-4D97-AF65-F5344CB8AC3E}">
        <p14:creationId xmlns:p14="http://schemas.microsoft.com/office/powerpoint/2010/main" val="3879944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E9E0E1F-C60C-402C-8DC2-CB952819EDD0}" type="datetimeFigureOut">
              <a:rPr lang="en-GB" smtClean="0"/>
              <a:t>24/05/2024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E47CF10-8356-4C2C-A4C6-0D76640518E0}" type="slidenum">
              <a:rPr lang="en-GB" smtClean="0"/>
              <a:t>‹#›</a:t>
            </a:fld>
            <a:endParaRPr lang="en-GB"/>
          </a:p>
        </p:txBody>
      </p:sp>
    </p:spTree>
    <p:extLst>
      <p:ext uri="{BB962C8B-B14F-4D97-AF65-F5344CB8AC3E}">
        <p14:creationId xmlns:p14="http://schemas.microsoft.com/office/powerpoint/2010/main" val="1784506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FE9E0E1F-C60C-402C-8DC2-CB952819EDD0}" type="datetimeFigureOut">
              <a:rPr lang="en-GB" smtClean="0"/>
              <a:t>24/05/2024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E47CF10-8356-4C2C-A4C6-0D76640518E0}" type="slidenum">
              <a:rPr lang="en-GB" smtClean="0"/>
              <a:t>‹#›</a:t>
            </a:fld>
            <a:endParaRPr lang="en-GB"/>
          </a:p>
        </p:txBody>
      </p:sp>
    </p:spTree>
    <p:extLst>
      <p:ext uri="{BB962C8B-B14F-4D97-AF65-F5344CB8AC3E}">
        <p14:creationId xmlns:p14="http://schemas.microsoft.com/office/powerpoint/2010/main" val="2325300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9E0E1F-C60C-402C-8DC2-CB952819EDD0}" type="datetimeFigureOut">
              <a:rPr lang="en-GB" smtClean="0"/>
              <a:t>24/05/2024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E47CF10-8356-4C2C-A4C6-0D76640518E0}" type="slidenum">
              <a:rPr lang="en-GB" smtClean="0"/>
              <a:t>‹#›</a:t>
            </a:fld>
            <a:endParaRPr lang="en-GB"/>
          </a:p>
        </p:txBody>
      </p:sp>
    </p:spTree>
    <p:extLst>
      <p:ext uri="{BB962C8B-B14F-4D97-AF65-F5344CB8AC3E}">
        <p14:creationId xmlns:p14="http://schemas.microsoft.com/office/powerpoint/2010/main" val="543810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E9E0E1F-C60C-402C-8DC2-CB952819EDD0}" type="datetimeFigureOut">
              <a:rPr lang="en-GB" smtClean="0"/>
              <a:t>24/05/2024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47CF10-8356-4C2C-A4C6-0D76640518E0}" type="slidenum">
              <a:rPr lang="en-GB" smtClean="0"/>
              <a:t>‹#›</a:t>
            </a:fld>
            <a:endParaRPr lang="en-GB"/>
          </a:p>
        </p:txBody>
      </p:sp>
    </p:spTree>
    <p:extLst>
      <p:ext uri="{BB962C8B-B14F-4D97-AF65-F5344CB8AC3E}">
        <p14:creationId xmlns:p14="http://schemas.microsoft.com/office/powerpoint/2010/main" val="256081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E9E0E1F-C60C-402C-8DC2-CB952819EDD0}" type="datetimeFigureOut">
              <a:rPr lang="en-GB" smtClean="0"/>
              <a:t>24/05/2024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47CF10-8356-4C2C-A4C6-0D76640518E0}" type="slidenum">
              <a:rPr lang="en-GB" smtClean="0"/>
              <a:t>‹#›</a:t>
            </a:fld>
            <a:endParaRPr lang="en-GB"/>
          </a:p>
        </p:txBody>
      </p:sp>
    </p:spTree>
    <p:extLst>
      <p:ext uri="{BB962C8B-B14F-4D97-AF65-F5344CB8AC3E}">
        <p14:creationId xmlns:p14="http://schemas.microsoft.com/office/powerpoint/2010/main" val="3563107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E9E0E1F-C60C-402C-8DC2-CB952819EDD0}" type="datetimeFigureOut">
              <a:rPr lang="en-GB" smtClean="0"/>
              <a:t>24/05/2024</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E47CF10-8356-4C2C-A4C6-0D76640518E0}" type="slidenum">
              <a:rPr lang="en-GB" smtClean="0"/>
              <a:t>‹#›</a:t>
            </a:fld>
            <a:endParaRPr lang="en-GB"/>
          </a:p>
        </p:txBody>
      </p:sp>
    </p:spTree>
    <p:extLst>
      <p:ext uri="{BB962C8B-B14F-4D97-AF65-F5344CB8AC3E}">
        <p14:creationId xmlns:p14="http://schemas.microsoft.com/office/powerpoint/2010/main" val="3539467177"/>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8" Type="http://schemas.openxmlformats.org/officeDocument/2006/relationships/hyperlink" Target="https://www.enherts-trformulary.nhs.uk/docs/Therapeutic%20Dose%20Monitoring%20in%20Adults%20CGSG%20185.pdf" TargetMode="External"/><Relationship Id="rId3" Type="http://schemas.openxmlformats.org/officeDocument/2006/relationships/hyperlink" Target="http://www.medicines.org.uk/" TargetMode="External"/><Relationship Id="rId7" Type="http://schemas.openxmlformats.org/officeDocument/2006/relationships/hyperlink" Target="https://eur01.safelinks.protection.outlook.com/?url=https%3A%2F%2Fgp-training.hee.nhs.uk%2Fcornwall%2Fwp-content%2Fuploads%2Fsites%2F86%2F2021%2F04%2FDrug-monitoring.pdf&amp;data=05%7C02%7CB.Onwudiwe%40uea.ac.uk%7Cfe9812ec9c1540bc2e0308dc7b566b1c%7Cc65f8795ba3d43518a070865e5d8f090%7C0%7C0%7C638520858281620678%7CUnknown%7CTWFpbGZsb3d8eyJWIjoiMC4wLjAwMDAiLCJQIjoiV2luMzIiLCJBTiI6Ik1haWwiLCJXVCI6Mn0%3D%7C0%7C%7C%7C&amp;sdata=dJ565GiFfA92qBFCjLITxFjRMk3dHBmdJlxU%2BfwWi1c%3D&amp;reserved=0" TargetMode="External"/><Relationship Id="rId2" Type="http://schemas.openxmlformats.org/officeDocument/2006/relationships/hyperlink" Target="https://bnf.nice.org.uk/" TargetMode="External"/><Relationship Id="rId1" Type="http://schemas.openxmlformats.org/officeDocument/2006/relationships/slideLayout" Target="../slideLayouts/slideLayout2.xml"/><Relationship Id="rId6" Type="http://schemas.openxmlformats.org/officeDocument/2006/relationships/hyperlink" Target="https://www.formularywkccgmtw.co.uk/prescribing-guidelines/miscellaneous/therapeutic-drug-monitoring/" TargetMode="External"/><Relationship Id="rId11" Type="http://schemas.openxmlformats.org/officeDocument/2006/relationships/hyperlink" Target="https://cks.nice.org.uk/" TargetMode="External"/><Relationship Id="rId5" Type="http://schemas.openxmlformats.org/officeDocument/2006/relationships/hyperlink" Target="https://www.nice.org.uk/" TargetMode="External"/><Relationship Id="rId10" Type="http://schemas.openxmlformats.org/officeDocument/2006/relationships/hyperlink" Target="https://www.sps.nhs.uk/" TargetMode="External"/><Relationship Id="rId4" Type="http://schemas.openxmlformats.org/officeDocument/2006/relationships/hyperlink" Target="http://www.medicinescomplete.com/" TargetMode="External"/><Relationship Id="rId9" Type="http://schemas.openxmlformats.org/officeDocument/2006/relationships/hyperlink" Target="https://academic.oup.com/rheumatology/article/56/7/e1/3855179"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F9F00-50B6-1099-3FE2-869F03A51F1C}"/>
              </a:ext>
            </a:extLst>
          </p:cNvPr>
          <p:cNvSpPr>
            <a:spLocks noGrp="1"/>
          </p:cNvSpPr>
          <p:nvPr>
            <p:ph type="ctrTitle"/>
          </p:nvPr>
        </p:nvSpPr>
        <p:spPr>
          <a:xfrm>
            <a:off x="4974337" y="1265314"/>
            <a:ext cx="4299666" cy="3249131"/>
          </a:xfrm>
        </p:spPr>
        <p:txBody>
          <a:bodyPr>
            <a:normAutofit fontScale="90000"/>
          </a:bodyPr>
          <a:lstStyle/>
          <a:p>
            <a:pPr algn="l"/>
            <a:r>
              <a:rPr lang="en-GB" b="1"/>
              <a:t>PHA-6020Y</a:t>
            </a:r>
            <a:br>
              <a:rPr lang="en-GB" b="1"/>
            </a:br>
            <a:r>
              <a:rPr lang="en-GB" b="1"/>
              <a:t>Exam 3 Formative Feedback</a:t>
            </a:r>
          </a:p>
        </p:txBody>
      </p:sp>
      <p:sp>
        <p:nvSpPr>
          <p:cNvPr id="3" name="Subtitle 2">
            <a:extLst>
              <a:ext uri="{FF2B5EF4-FFF2-40B4-BE49-F238E27FC236}">
                <a16:creationId xmlns:a16="http://schemas.microsoft.com/office/drawing/2014/main" id="{F0AC9761-F50B-70A2-6BA2-6FC3583F66FC}"/>
              </a:ext>
            </a:extLst>
          </p:cNvPr>
          <p:cNvSpPr>
            <a:spLocks noGrp="1"/>
          </p:cNvSpPr>
          <p:nvPr>
            <p:ph type="subTitle" idx="1"/>
          </p:nvPr>
        </p:nvSpPr>
        <p:spPr>
          <a:xfrm>
            <a:off x="4974336" y="4514446"/>
            <a:ext cx="4299666" cy="871042"/>
          </a:xfrm>
        </p:spPr>
        <p:txBody>
          <a:bodyPr>
            <a:normAutofit/>
          </a:bodyPr>
          <a:lstStyle/>
          <a:p>
            <a:pPr algn="l"/>
            <a:r>
              <a:rPr lang="en-GB"/>
              <a:t>Catherine Heywood/Nicky Moore/</a:t>
            </a:r>
            <a:endParaRPr lang="en-US"/>
          </a:p>
          <a:p>
            <a:pPr algn="l"/>
            <a:r>
              <a:rPr lang="en-GB"/>
              <a:t>Vilius Savickas</a:t>
            </a:r>
          </a:p>
        </p:txBody>
      </p:sp>
    </p:spTree>
    <p:extLst>
      <p:ext uri="{BB962C8B-B14F-4D97-AF65-F5344CB8AC3E}">
        <p14:creationId xmlns:p14="http://schemas.microsoft.com/office/powerpoint/2010/main" val="30094704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1F532-2F5B-A626-DF48-A39822CDBE03}"/>
              </a:ext>
            </a:extLst>
          </p:cNvPr>
          <p:cNvSpPr>
            <a:spLocks noGrp="1"/>
          </p:cNvSpPr>
          <p:nvPr>
            <p:ph type="title"/>
          </p:nvPr>
        </p:nvSpPr>
        <p:spPr/>
        <p:txBody>
          <a:bodyPr/>
          <a:lstStyle/>
          <a:p>
            <a:r>
              <a:rPr kumimoji="0" lang="en-GB" sz="16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(a) 	For each of the drugs prescribed for AB (aspirin, atorvastatin, bisoprolol, clopidogrel, 	ramipril and GTN), provide details of their indication and therapeutic and toxic 	monitoring parameters. [20%]</a:t>
            </a:r>
            <a:endParaRPr lang="en-GB"/>
          </a:p>
        </p:txBody>
      </p:sp>
      <p:sp>
        <p:nvSpPr>
          <p:cNvPr id="3" name="Content Placeholder 2">
            <a:extLst>
              <a:ext uri="{FF2B5EF4-FFF2-40B4-BE49-F238E27FC236}">
                <a16:creationId xmlns:a16="http://schemas.microsoft.com/office/drawing/2014/main" id="{838D6091-B36F-D1F0-EBFA-BF6A7BC71E9D}"/>
              </a:ext>
            </a:extLst>
          </p:cNvPr>
          <p:cNvSpPr>
            <a:spLocks noGrp="1"/>
          </p:cNvSpPr>
          <p:nvPr>
            <p:ph sz="half" idx="1"/>
          </p:nvPr>
        </p:nvSpPr>
        <p:spPr>
          <a:xfrm>
            <a:off x="550586" y="1749331"/>
            <a:ext cx="4329232" cy="4714844"/>
          </a:xfrm>
        </p:spPr>
        <p:txBody>
          <a:bodyPr>
            <a:noAutofit/>
          </a:bodyPr>
          <a:lstStyle/>
          <a:p>
            <a:r>
              <a:rPr lang="en-GB" sz="2000" u="sng">
                <a:solidFill>
                  <a:srgbClr val="FF0000"/>
                </a:solidFill>
              </a:rPr>
              <a:t>Aspirin</a:t>
            </a:r>
            <a:r>
              <a:rPr lang="en-GB" sz="2000">
                <a:solidFill>
                  <a:srgbClr val="FF0000"/>
                </a:solidFill>
              </a:rPr>
              <a:t>:</a:t>
            </a:r>
          </a:p>
          <a:p>
            <a:pPr lvl="1"/>
            <a:r>
              <a:rPr lang="en-GB" sz="2000">
                <a:solidFill>
                  <a:srgbClr val="FF0000"/>
                </a:solidFill>
              </a:rPr>
              <a:t>Indication: </a:t>
            </a:r>
            <a:r>
              <a:rPr lang="en-GB" sz="2000" kern="0">
                <a:solidFill>
                  <a:srgbClr val="FF0000"/>
                </a:solidFill>
                <a:effectLst/>
                <a:ea typeface="Calibri" panose="020F0502020204030204" pitchFamily="34" charset="0"/>
              </a:rPr>
              <a:t>2</a:t>
            </a:r>
            <a:r>
              <a:rPr lang="en-GB" sz="2000" kern="0" baseline="30000">
                <a:solidFill>
                  <a:srgbClr val="FF0000"/>
                </a:solidFill>
                <a:effectLst/>
                <a:ea typeface="Calibri" panose="020F0502020204030204" pitchFamily="34" charset="0"/>
              </a:rPr>
              <a:t>o</a:t>
            </a:r>
            <a:r>
              <a:rPr lang="en-GB" sz="2000" kern="0">
                <a:solidFill>
                  <a:srgbClr val="FF0000"/>
                </a:solidFill>
                <a:effectLst/>
                <a:ea typeface="Calibri" panose="020F0502020204030204" pitchFamily="34" charset="0"/>
              </a:rPr>
              <a:t> prevention of MI</a:t>
            </a:r>
          </a:p>
          <a:p>
            <a:pPr lvl="1"/>
            <a:r>
              <a:rPr lang="en-GB" sz="2000" kern="0">
                <a:solidFill>
                  <a:srgbClr val="FF0000"/>
                </a:solidFill>
              </a:rPr>
              <a:t>Therapeutic MP:</a:t>
            </a:r>
            <a:r>
              <a:rPr lang="en-GB" sz="2000" kern="0">
                <a:solidFill>
                  <a:srgbClr val="FF0000"/>
                </a:solidFill>
                <a:effectLst/>
                <a:ea typeface="Arial Unicode MS"/>
              </a:rPr>
              <a:t> ↓</a:t>
            </a:r>
            <a:r>
              <a:rPr lang="en-GB" sz="2000" kern="0">
                <a:solidFill>
                  <a:srgbClr val="FF0000"/>
                </a:solidFill>
                <a:effectLst/>
                <a:ea typeface="Calibri" panose="020F0502020204030204" pitchFamily="34" charset="0"/>
              </a:rPr>
              <a:t>CV events</a:t>
            </a:r>
            <a:endParaRPr lang="en-GB" sz="2000" kern="0">
              <a:solidFill>
                <a:srgbClr val="FF0000"/>
              </a:solidFill>
            </a:endParaRPr>
          </a:p>
          <a:p>
            <a:pPr lvl="1"/>
            <a:r>
              <a:rPr lang="en-GB" sz="2000" kern="0">
                <a:solidFill>
                  <a:srgbClr val="FF0000"/>
                </a:solidFill>
              </a:rPr>
              <a:t>Toxic MP: </a:t>
            </a:r>
            <a:r>
              <a:rPr lang="en-GB" sz="2000" kern="0">
                <a:solidFill>
                  <a:srgbClr val="FF0000"/>
                </a:solidFill>
                <a:effectLst/>
                <a:ea typeface="Calibri" panose="020F0502020204030204" pitchFamily="34" charset="0"/>
              </a:rPr>
              <a:t>Signs of bleeding, Hb, S/E:GI</a:t>
            </a:r>
            <a:endParaRPr lang="en-GB" sz="2000">
              <a:solidFill>
                <a:srgbClr val="FF0000"/>
              </a:solidFill>
            </a:endParaRPr>
          </a:p>
          <a:p>
            <a:r>
              <a:rPr lang="en-GB" sz="2000" u="sng">
                <a:solidFill>
                  <a:srgbClr val="FF0000"/>
                </a:solidFill>
              </a:rPr>
              <a:t>Atorvastatin</a:t>
            </a:r>
            <a:r>
              <a:rPr lang="en-GB" sz="2000">
                <a:solidFill>
                  <a:srgbClr val="FF0000"/>
                </a:solidFill>
              </a:rPr>
              <a:t>:</a:t>
            </a:r>
          </a:p>
          <a:p>
            <a:pPr lvl="1"/>
            <a:r>
              <a:rPr lang="en-GB" sz="2000">
                <a:solidFill>
                  <a:srgbClr val="FF0000"/>
                </a:solidFill>
              </a:rPr>
              <a:t>Indication: </a:t>
            </a:r>
            <a:r>
              <a:rPr lang="en-GB" sz="2000" kern="0">
                <a:solidFill>
                  <a:srgbClr val="FF0000"/>
                </a:solidFill>
                <a:effectLst/>
                <a:ea typeface="Calibri" panose="020F0502020204030204" pitchFamily="34" charset="0"/>
              </a:rPr>
              <a:t>2</a:t>
            </a:r>
            <a:r>
              <a:rPr lang="en-GB" sz="2000" kern="0" baseline="30000">
                <a:solidFill>
                  <a:srgbClr val="FF0000"/>
                </a:solidFill>
                <a:effectLst/>
                <a:ea typeface="Calibri" panose="020F0502020204030204" pitchFamily="34" charset="0"/>
              </a:rPr>
              <a:t>o</a:t>
            </a:r>
            <a:r>
              <a:rPr lang="en-GB" sz="2000" kern="0">
                <a:solidFill>
                  <a:srgbClr val="FF0000"/>
                </a:solidFill>
                <a:effectLst/>
                <a:ea typeface="Calibri" panose="020F0502020204030204" pitchFamily="34" charset="0"/>
              </a:rPr>
              <a:t> prevention of MI</a:t>
            </a:r>
            <a:endParaRPr lang="en-GB" sz="2000">
              <a:solidFill>
                <a:srgbClr val="FF0000"/>
              </a:solidFill>
            </a:endParaRPr>
          </a:p>
          <a:p>
            <a:pPr lvl="1"/>
            <a:r>
              <a:rPr lang="en-GB" sz="2000">
                <a:solidFill>
                  <a:srgbClr val="FF0000"/>
                </a:solidFill>
              </a:rPr>
              <a:t>Therapeutic MP: </a:t>
            </a:r>
            <a:r>
              <a:rPr lang="en-GB" sz="2000" kern="0">
                <a:solidFill>
                  <a:srgbClr val="FF0000"/>
                </a:solidFill>
                <a:effectLst/>
                <a:ea typeface="Arial Unicode MS"/>
              </a:rPr>
              <a:t>↓</a:t>
            </a:r>
            <a:r>
              <a:rPr lang="en-GB" sz="2000" kern="0">
                <a:solidFill>
                  <a:srgbClr val="FF0000"/>
                </a:solidFill>
                <a:effectLst/>
                <a:ea typeface="Calibri" panose="020F0502020204030204" pitchFamily="34" charset="0"/>
              </a:rPr>
              <a:t>CV events, Lipid profile</a:t>
            </a:r>
            <a:endParaRPr lang="en-GB" sz="2000">
              <a:solidFill>
                <a:srgbClr val="FF0000"/>
              </a:solidFill>
            </a:endParaRPr>
          </a:p>
          <a:p>
            <a:pPr lvl="1"/>
            <a:r>
              <a:rPr lang="en-GB" sz="2000">
                <a:solidFill>
                  <a:srgbClr val="FF0000"/>
                </a:solidFill>
              </a:rPr>
              <a:t>Toxic MP:</a:t>
            </a:r>
            <a:r>
              <a:rPr lang="en-GB" sz="2000" kern="0">
                <a:solidFill>
                  <a:srgbClr val="FF0000"/>
                </a:solidFill>
                <a:effectLst/>
                <a:ea typeface="Calibri" panose="020F0502020204030204" pitchFamily="34" charset="0"/>
              </a:rPr>
              <a:t> LFTs, CK, myopathy</a:t>
            </a:r>
            <a:endParaRPr lang="en-GB" sz="2000">
              <a:solidFill>
                <a:srgbClr val="FF0000"/>
              </a:solidFill>
            </a:endParaRPr>
          </a:p>
        </p:txBody>
      </p:sp>
      <p:sp>
        <p:nvSpPr>
          <p:cNvPr id="4" name="Content Placeholder 3">
            <a:extLst>
              <a:ext uri="{FF2B5EF4-FFF2-40B4-BE49-F238E27FC236}">
                <a16:creationId xmlns:a16="http://schemas.microsoft.com/office/drawing/2014/main" id="{CD91E254-E745-10C9-DA5E-8CCAC13700D4}"/>
              </a:ext>
            </a:extLst>
          </p:cNvPr>
          <p:cNvSpPr>
            <a:spLocks noGrp="1"/>
          </p:cNvSpPr>
          <p:nvPr>
            <p:ph sz="half" idx="2"/>
          </p:nvPr>
        </p:nvSpPr>
        <p:spPr>
          <a:xfrm>
            <a:off x="5089970" y="1749330"/>
            <a:ext cx="4184034" cy="4886859"/>
          </a:xfrm>
        </p:spPr>
        <p:txBody>
          <a:bodyPr>
            <a:normAutofit lnSpcReduction="10000"/>
          </a:bodyPr>
          <a:lstStyle/>
          <a:p>
            <a:r>
              <a:rPr lang="en-GB" sz="2000" u="sng">
                <a:solidFill>
                  <a:srgbClr val="FF0000"/>
                </a:solidFill>
              </a:rPr>
              <a:t>Bisoprolol</a:t>
            </a:r>
            <a:r>
              <a:rPr lang="en-GB" sz="2000">
                <a:solidFill>
                  <a:srgbClr val="FF0000"/>
                </a:solidFill>
              </a:rPr>
              <a:t>: </a:t>
            </a:r>
          </a:p>
          <a:p>
            <a:pPr lvl="1"/>
            <a:r>
              <a:rPr lang="en-GB" sz="2000">
                <a:solidFill>
                  <a:srgbClr val="FF0000"/>
                </a:solidFill>
              </a:rPr>
              <a:t>Indication: </a:t>
            </a:r>
            <a:r>
              <a:rPr lang="en-GB" sz="2000" kern="0">
                <a:solidFill>
                  <a:srgbClr val="FF0000"/>
                </a:solidFill>
                <a:effectLst/>
                <a:ea typeface="Calibri" panose="020F0502020204030204" pitchFamily="34" charset="0"/>
              </a:rPr>
              <a:t>2</a:t>
            </a:r>
            <a:r>
              <a:rPr lang="en-GB" sz="2000" kern="0" baseline="30000">
                <a:solidFill>
                  <a:srgbClr val="FF0000"/>
                </a:solidFill>
                <a:effectLst/>
                <a:ea typeface="Calibri" panose="020F0502020204030204" pitchFamily="34" charset="0"/>
              </a:rPr>
              <a:t>o</a:t>
            </a:r>
            <a:r>
              <a:rPr lang="en-GB" sz="2000" kern="0">
                <a:solidFill>
                  <a:srgbClr val="FF0000"/>
                </a:solidFill>
                <a:effectLst/>
                <a:ea typeface="Calibri" panose="020F0502020204030204" pitchFamily="34" charset="0"/>
              </a:rPr>
              <a:t> prevention of MI, HT</a:t>
            </a:r>
          </a:p>
          <a:p>
            <a:pPr lvl="1"/>
            <a:r>
              <a:rPr lang="en-GB" sz="2000" kern="0">
                <a:solidFill>
                  <a:srgbClr val="FF0000"/>
                </a:solidFill>
              </a:rPr>
              <a:t>Therapeutic MP:</a:t>
            </a:r>
            <a:r>
              <a:rPr lang="en-GB" sz="2000" kern="0">
                <a:solidFill>
                  <a:srgbClr val="FF0000"/>
                </a:solidFill>
                <a:effectLst/>
                <a:ea typeface="Arial Unicode MS"/>
              </a:rPr>
              <a:t> ↓</a:t>
            </a:r>
            <a:r>
              <a:rPr lang="en-GB" sz="2000" kern="0">
                <a:solidFill>
                  <a:srgbClr val="FF0000"/>
                </a:solidFill>
                <a:effectLst/>
                <a:ea typeface="Calibri" panose="020F0502020204030204" pitchFamily="34" charset="0"/>
              </a:rPr>
              <a:t>CV events, BP &lt; 140/90, pulse down to 60bpm</a:t>
            </a:r>
            <a:endParaRPr lang="en-GB" sz="2000">
              <a:solidFill>
                <a:srgbClr val="FF0000"/>
              </a:solidFill>
            </a:endParaRPr>
          </a:p>
          <a:p>
            <a:pPr lvl="1"/>
            <a:r>
              <a:rPr lang="en-GB" sz="2000">
                <a:solidFill>
                  <a:srgbClr val="FF0000"/>
                </a:solidFill>
              </a:rPr>
              <a:t>Toxic MP: </a:t>
            </a:r>
            <a:r>
              <a:rPr lang="en-GB" sz="2000" kern="0">
                <a:solidFill>
                  <a:srgbClr val="FF0000"/>
                </a:solidFill>
                <a:effectLst/>
                <a:ea typeface="Calibri" panose="020F0502020204030204" pitchFamily="34" charset="0"/>
              </a:rPr>
              <a:t>BP, pulse</a:t>
            </a:r>
            <a:endParaRPr lang="en-GB" sz="2000">
              <a:solidFill>
                <a:srgbClr val="FF0000"/>
              </a:solidFill>
            </a:endParaRPr>
          </a:p>
          <a:p>
            <a:r>
              <a:rPr lang="en-GB" sz="2000" u="sng">
                <a:solidFill>
                  <a:srgbClr val="FF0000"/>
                </a:solidFill>
              </a:rPr>
              <a:t>Clopidogrel</a:t>
            </a:r>
            <a:r>
              <a:rPr lang="en-GB" sz="2000">
                <a:solidFill>
                  <a:srgbClr val="FF0000"/>
                </a:solidFill>
              </a:rPr>
              <a:t>:</a:t>
            </a:r>
          </a:p>
          <a:p>
            <a:pPr lvl="1"/>
            <a:r>
              <a:rPr lang="en-GB" sz="2000">
                <a:solidFill>
                  <a:srgbClr val="FF0000"/>
                </a:solidFill>
              </a:rPr>
              <a:t>Indication: </a:t>
            </a:r>
            <a:r>
              <a:rPr lang="en-GB" sz="2000" kern="0">
                <a:solidFill>
                  <a:srgbClr val="FF0000"/>
                </a:solidFill>
                <a:effectLst/>
                <a:ea typeface="Calibri" panose="020F0502020204030204" pitchFamily="34" charset="0"/>
              </a:rPr>
              <a:t>2</a:t>
            </a:r>
            <a:r>
              <a:rPr lang="en-GB" sz="2000" kern="0" baseline="30000">
                <a:solidFill>
                  <a:srgbClr val="FF0000"/>
                </a:solidFill>
                <a:effectLst/>
                <a:ea typeface="Calibri" panose="020F0502020204030204" pitchFamily="34" charset="0"/>
              </a:rPr>
              <a:t>o</a:t>
            </a:r>
            <a:r>
              <a:rPr lang="en-GB" sz="2000" kern="0">
                <a:solidFill>
                  <a:srgbClr val="FF0000"/>
                </a:solidFill>
                <a:effectLst/>
                <a:ea typeface="Calibri" panose="020F0502020204030204" pitchFamily="34" charset="0"/>
              </a:rPr>
              <a:t> prevention of MI</a:t>
            </a:r>
          </a:p>
          <a:p>
            <a:pPr lvl="1"/>
            <a:r>
              <a:rPr lang="en-GB" sz="2000" kern="0">
                <a:solidFill>
                  <a:srgbClr val="FF0000"/>
                </a:solidFill>
              </a:rPr>
              <a:t>Therapeutic MP:</a:t>
            </a:r>
            <a:r>
              <a:rPr lang="en-GB" sz="2000" kern="0">
                <a:solidFill>
                  <a:srgbClr val="FF0000"/>
                </a:solidFill>
                <a:effectLst/>
                <a:ea typeface="Arial Unicode MS"/>
              </a:rPr>
              <a:t> ↓</a:t>
            </a:r>
            <a:r>
              <a:rPr lang="en-GB" sz="2000" kern="0">
                <a:solidFill>
                  <a:srgbClr val="FF0000"/>
                </a:solidFill>
                <a:effectLst/>
                <a:ea typeface="Calibri" panose="020F0502020204030204" pitchFamily="34" charset="0"/>
              </a:rPr>
              <a:t>CV events</a:t>
            </a:r>
            <a:endParaRPr lang="en-GB" sz="2000" kern="0">
              <a:solidFill>
                <a:srgbClr val="FF0000"/>
              </a:solidFill>
            </a:endParaRPr>
          </a:p>
          <a:p>
            <a:pPr lvl="1"/>
            <a:r>
              <a:rPr lang="en-GB" sz="2000">
                <a:solidFill>
                  <a:srgbClr val="FF0000"/>
                </a:solidFill>
              </a:rPr>
              <a:t>Toxic MP:</a:t>
            </a:r>
            <a:r>
              <a:rPr lang="en-GB" sz="2000" kern="0">
                <a:solidFill>
                  <a:srgbClr val="FF0000"/>
                </a:solidFill>
                <a:effectLst/>
                <a:ea typeface="Calibri" panose="020F0502020204030204" pitchFamily="34" charset="0"/>
              </a:rPr>
              <a:t> Signs of bleeding, Hb, S/E:GI</a:t>
            </a:r>
            <a:endParaRPr lang="en-GB" sz="2000">
              <a:solidFill>
                <a:srgbClr val="FF0000"/>
              </a:solidFill>
            </a:endParaRPr>
          </a:p>
          <a:p>
            <a:pPr lvl="1"/>
            <a:endParaRPr lang="en-GB"/>
          </a:p>
        </p:txBody>
      </p:sp>
    </p:spTree>
    <p:extLst>
      <p:ext uri="{BB962C8B-B14F-4D97-AF65-F5344CB8AC3E}">
        <p14:creationId xmlns:p14="http://schemas.microsoft.com/office/powerpoint/2010/main" val="2446596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E568F-00C9-F9FB-3137-2462E0426883}"/>
              </a:ext>
            </a:extLst>
          </p:cNvPr>
          <p:cNvSpPr>
            <a:spLocks noGrp="1"/>
          </p:cNvSpPr>
          <p:nvPr>
            <p:ph type="title"/>
          </p:nvPr>
        </p:nvSpPr>
        <p:spPr>
          <a:xfrm>
            <a:off x="677334" y="609600"/>
            <a:ext cx="8596668" cy="322907"/>
          </a:xfrm>
        </p:spPr>
        <p:txBody>
          <a:bodyPr>
            <a:normAutofit fontScale="90000"/>
          </a:bodyPr>
          <a:lstStyle/>
          <a:p>
            <a:r>
              <a:rPr lang="en-GB"/>
              <a:t> </a:t>
            </a:r>
          </a:p>
        </p:txBody>
      </p:sp>
      <p:sp>
        <p:nvSpPr>
          <p:cNvPr id="3" name="Content Placeholder 2">
            <a:extLst>
              <a:ext uri="{FF2B5EF4-FFF2-40B4-BE49-F238E27FC236}">
                <a16:creationId xmlns:a16="http://schemas.microsoft.com/office/drawing/2014/main" id="{403C7F0C-F07E-12CD-49DA-BCF60EA81009}"/>
              </a:ext>
            </a:extLst>
          </p:cNvPr>
          <p:cNvSpPr>
            <a:spLocks noGrp="1"/>
          </p:cNvSpPr>
          <p:nvPr>
            <p:ph sz="half" idx="1"/>
          </p:nvPr>
        </p:nvSpPr>
        <p:spPr>
          <a:xfrm>
            <a:off x="677334" y="1249378"/>
            <a:ext cx="4184035" cy="4791983"/>
          </a:xfrm>
        </p:spPr>
        <p:txBody>
          <a:bodyPr>
            <a:normAutofit/>
          </a:bodyPr>
          <a:lstStyle/>
          <a:p>
            <a:r>
              <a:rPr lang="en-GB" sz="2000" u="sng">
                <a:solidFill>
                  <a:srgbClr val="FF0000"/>
                </a:solidFill>
              </a:rPr>
              <a:t>Ramipril</a:t>
            </a:r>
            <a:r>
              <a:rPr lang="en-GB" sz="2000">
                <a:solidFill>
                  <a:srgbClr val="FF0000"/>
                </a:solidFill>
              </a:rPr>
              <a:t>:</a:t>
            </a:r>
          </a:p>
          <a:p>
            <a:endParaRPr lang="en-GB" sz="2000">
              <a:solidFill>
                <a:srgbClr val="FF0000"/>
              </a:solidFill>
            </a:endParaRPr>
          </a:p>
          <a:p>
            <a:pPr lvl="1"/>
            <a:r>
              <a:rPr lang="en-GB" sz="2000">
                <a:solidFill>
                  <a:srgbClr val="FF0000"/>
                </a:solidFill>
              </a:rPr>
              <a:t>Indication: </a:t>
            </a:r>
            <a:r>
              <a:rPr lang="en-GB" sz="2000" kern="0">
                <a:solidFill>
                  <a:srgbClr val="FF0000"/>
                </a:solidFill>
                <a:effectLst/>
                <a:ea typeface="Calibri" panose="020F0502020204030204" pitchFamily="34" charset="0"/>
              </a:rPr>
              <a:t>2</a:t>
            </a:r>
            <a:r>
              <a:rPr lang="en-GB" sz="2000" kern="0" baseline="30000">
                <a:solidFill>
                  <a:srgbClr val="FF0000"/>
                </a:solidFill>
                <a:effectLst/>
                <a:ea typeface="Calibri" panose="020F0502020204030204" pitchFamily="34" charset="0"/>
              </a:rPr>
              <a:t>o</a:t>
            </a:r>
            <a:r>
              <a:rPr lang="en-GB" sz="2000" kern="0">
                <a:solidFill>
                  <a:srgbClr val="FF0000"/>
                </a:solidFill>
                <a:effectLst/>
                <a:ea typeface="Calibri" panose="020F0502020204030204" pitchFamily="34" charset="0"/>
              </a:rPr>
              <a:t> prevention of MI, HT</a:t>
            </a:r>
          </a:p>
          <a:p>
            <a:pPr lvl="1"/>
            <a:r>
              <a:rPr lang="en-GB" sz="2000" kern="0">
                <a:solidFill>
                  <a:srgbClr val="FF0000"/>
                </a:solidFill>
              </a:rPr>
              <a:t>Therapeutic MP:</a:t>
            </a:r>
            <a:r>
              <a:rPr lang="en-GB" sz="2000" kern="0">
                <a:solidFill>
                  <a:srgbClr val="FF0000"/>
                </a:solidFill>
                <a:effectLst/>
                <a:ea typeface="Arial Unicode MS"/>
              </a:rPr>
              <a:t> ↓</a:t>
            </a:r>
            <a:r>
              <a:rPr lang="en-GB" sz="2000" kern="0">
                <a:solidFill>
                  <a:srgbClr val="FF0000"/>
                </a:solidFill>
                <a:effectLst/>
                <a:ea typeface="Calibri" panose="020F0502020204030204" pitchFamily="34" charset="0"/>
              </a:rPr>
              <a:t>CV events, BP &lt; 140/90</a:t>
            </a:r>
          </a:p>
          <a:p>
            <a:pPr lvl="1"/>
            <a:r>
              <a:rPr lang="en-GB" sz="2000" kern="0">
                <a:solidFill>
                  <a:srgbClr val="FF0000"/>
                </a:solidFill>
              </a:rPr>
              <a:t>Toxic MP: </a:t>
            </a:r>
            <a:r>
              <a:rPr lang="en-US" sz="2000" kern="0">
                <a:solidFill>
                  <a:srgbClr val="FF0000"/>
                </a:solidFill>
              </a:rPr>
              <a:t>BP, RF, K+, dry cough</a:t>
            </a:r>
            <a:endParaRPr lang="en-GB" sz="2000">
              <a:solidFill>
                <a:srgbClr val="FF0000"/>
              </a:solidFill>
            </a:endParaRPr>
          </a:p>
        </p:txBody>
      </p:sp>
      <p:sp>
        <p:nvSpPr>
          <p:cNvPr id="4" name="Content Placeholder 3">
            <a:extLst>
              <a:ext uri="{FF2B5EF4-FFF2-40B4-BE49-F238E27FC236}">
                <a16:creationId xmlns:a16="http://schemas.microsoft.com/office/drawing/2014/main" id="{889E2647-E895-B603-9A6C-507A7F5AA53D}"/>
              </a:ext>
            </a:extLst>
          </p:cNvPr>
          <p:cNvSpPr>
            <a:spLocks noGrp="1"/>
          </p:cNvSpPr>
          <p:nvPr>
            <p:ph sz="half" idx="2"/>
          </p:nvPr>
        </p:nvSpPr>
        <p:spPr>
          <a:xfrm>
            <a:off x="5089970" y="1249378"/>
            <a:ext cx="4184034" cy="4791985"/>
          </a:xfrm>
        </p:spPr>
        <p:txBody>
          <a:bodyPr/>
          <a:lstStyle/>
          <a:p>
            <a:r>
              <a:rPr lang="en-GB" sz="2000" u="sng">
                <a:solidFill>
                  <a:srgbClr val="FF0000"/>
                </a:solidFill>
              </a:rPr>
              <a:t>GTN</a:t>
            </a:r>
            <a:r>
              <a:rPr lang="en-GB" sz="2000">
                <a:solidFill>
                  <a:srgbClr val="FF0000"/>
                </a:solidFill>
              </a:rPr>
              <a:t>:</a:t>
            </a:r>
          </a:p>
          <a:p>
            <a:endParaRPr lang="en-GB" sz="2000"/>
          </a:p>
          <a:p>
            <a:pPr lvl="1"/>
            <a:r>
              <a:rPr lang="en-GB" sz="2000">
                <a:solidFill>
                  <a:srgbClr val="FF0000"/>
                </a:solidFill>
              </a:rPr>
              <a:t>Indication: Ischaemic chest pain</a:t>
            </a:r>
            <a:endParaRPr lang="en-GB" sz="2000" kern="0">
              <a:solidFill>
                <a:srgbClr val="FF0000"/>
              </a:solidFill>
              <a:effectLst/>
              <a:ea typeface="Calibri" panose="020F0502020204030204" pitchFamily="34" charset="0"/>
            </a:endParaRPr>
          </a:p>
          <a:p>
            <a:pPr lvl="1"/>
            <a:r>
              <a:rPr lang="en-GB" sz="2000" kern="0">
                <a:solidFill>
                  <a:srgbClr val="FF0000"/>
                </a:solidFill>
              </a:rPr>
              <a:t>Therapeutic MP:</a:t>
            </a:r>
            <a:r>
              <a:rPr lang="en-GB" sz="2000" kern="0">
                <a:solidFill>
                  <a:srgbClr val="FF0000"/>
                </a:solidFill>
                <a:effectLst/>
                <a:ea typeface="Arial Unicode MS"/>
              </a:rPr>
              <a:t> </a:t>
            </a:r>
            <a:r>
              <a:rPr lang="en-GB" sz="2000" kern="0">
                <a:solidFill>
                  <a:srgbClr val="FF0000"/>
                </a:solidFill>
                <a:effectLst/>
                <a:ea typeface="Times New Roman" panose="02020603050405020304" pitchFamily="18" charset="0"/>
              </a:rPr>
              <a:t>Chest pain, usage</a:t>
            </a:r>
            <a:endParaRPr lang="en-GB" sz="2000" kern="0">
              <a:solidFill>
                <a:srgbClr val="FF0000"/>
              </a:solidFill>
              <a:effectLst/>
              <a:ea typeface="Calibri" panose="020F0502020204030204" pitchFamily="34" charset="0"/>
            </a:endParaRPr>
          </a:p>
          <a:p>
            <a:pPr lvl="1"/>
            <a:r>
              <a:rPr lang="en-GB" sz="2000" kern="0">
                <a:solidFill>
                  <a:srgbClr val="FF0000"/>
                </a:solidFill>
              </a:rPr>
              <a:t>Toxic MP: </a:t>
            </a:r>
            <a:r>
              <a:rPr lang="en-US" sz="2000" kern="0">
                <a:solidFill>
                  <a:srgbClr val="FF0000"/>
                </a:solidFill>
              </a:rPr>
              <a:t>Bp, pulse, flushing/dizziness</a:t>
            </a:r>
            <a:endParaRPr lang="en-GB" sz="2000"/>
          </a:p>
          <a:p>
            <a:endParaRPr lang="en-GB"/>
          </a:p>
        </p:txBody>
      </p:sp>
    </p:spTree>
    <p:extLst>
      <p:ext uri="{BB962C8B-B14F-4D97-AF65-F5344CB8AC3E}">
        <p14:creationId xmlns:p14="http://schemas.microsoft.com/office/powerpoint/2010/main" val="6759647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6BC83-0ECB-0AA6-392D-DEC9267024AB}"/>
              </a:ext>
            </a:extLst>
          </p:cNvPr>
          <p:cNvSpPr>
            <a:spLocks noGrp="1"/>
          </p:cNvSpPr>
          <p:nvPr>
            <p:ph type="title"/>
          </p:nvPr>
        </p:nvSpPr>
        <p:spPr>
          <a:xfrm>
            <a:off x="262550" y="609600"/>
            <a:ext cx="9011452" cy="1320800"/>
          </a:xfrm>
        </p:spPr>
        <p:txBody>
          <a:bodyPr>
            <a:normAutofit/>
          </a:bodyPr>
          <a:lstStyle/>
          <a:p>
            <a:pPr marL="342900" indent="-342900">
              <a:lnSpc>
                <a:spcPct val="107000"/>
              </a:lnSpc>
            </a:pPr>
            <a:r>
              <a:rPr lang="en-GB" sz="1800" kern="0" dirty="0">
                <a:solidFill>
                  <a:schemeClr val="tx1"/>
                </a:solidFill>
                <a:effectLst/>
                <a:latin typeface="Arial"/>
                <a:ea typeface="Calibri"/>
                <a:cs typeface="Times New Roman"/>
              </a:rPr>
              <a:t>(b) With reference to their current repeat prescription, critique the management of secondary prevention of MI in this patient. For any pharmaceutical care issues identified describe the action you would take to resolve these. Include in your answer any monitoring parameters for new medication where appropriate. [25%]</a:t>
            </a:r>
            <a:r>
              <a:rPr lang="en-GB" sz="1800" kern="0" dirty="0">
                <a:solidFill>
                  <a:schemeClr val="tx1"/>
                </a:solidFill>
                <a:latin typeface="Arial"/>
                <a:ea typeface="Calibri"/>
                <a:cs typeface="Times New Roman"/>
              </a:rPr>
              <a:t> </a:t>
            </a:r>
            <a:r>
              <a:rPr lang="en-GB" sz="1800" b="1" kern="0" dirty="0">
                <a:solidFill>
                  <a:srgbClr val="00B050"/>
                </a:solidFill>
                <a:latin typeface="Arial"/>
                <a:ea typeface="Calibri"/>
                <a:cs typeface="Times New Roman"/>
              </a:rPr>
              <a:t> </a:t>
            </a:r>
            <a:endParaRPr lang="en-GB" sz="1800" kern="100">
              <a:latin typeface="Calibri"/>
              <a:ea typeface="Calibri"/>
              <a:cs typeface="Times New Roman"/>
            </a:endParaRPr>
          </a:p>
        </p:txBody>
      </p:sp>
      <p:sp>
        <p:nvSpPr>
          <p:cNvPr id="3" name="Content Placeholder 2">
            <a:extLst>
              <a:ext uri="{FF2B5EF4-FFF2-40B4-BE49-F238E27FC236}">
                <a16:creationId xmlns:a16="http://schemas.microsoft.com/office/drawing/2014/main" id="{001A08AA-7C0B-36CB-B420-2E5C22D84635}"/>
              </a:ext>
            </a:extLst>
          </p:cNvPr>
          <p:cNvSpPr>
            <a:spLocks noGrp="1"/>
          </p:cNvSpPr>
          <p:nvPr>
            <p:ph idx="1"/>
          </p:nvPr>
        </p:nvSpPr>
        <p:spPr>
          <a:xfrm>
            <a:off x="677334" y="2160589"/>
            <a:ext cx="8596668" cy="4231158"/>
          </a:xfrm>
        </p:spPr>
        <p:txBody>
          <a:bodyPr vert="horz" lIns="91440" tIns="45720" rIns="91440" bIns="45720" rtlCol="0" anchor="t">
            <a:normAutofit lnSpcReduction="10000"/>
          </a:bodyPr>
          <a:lstStyle/>
          <a:p>
            <a:r>
              <a:rPr lang="en-GB" sz="2000" dirty="0">
                <a:solidFill>
                  <a:srgbClr val="FF0000"/>
                </a:solidFill>
              </a:rPr>
              <a:t>Correct drugs for secondary prevention of MI (NICE) – DAPT* , atorvastatin, ACEI &amp; beta-blocker</a:t>
            </a:r>
          </a:p>
          <a:p>
            <a:pPr marL="0" indent="0">
              <a:buNone/>
            </a:pPr>
            <a:r>
              <a:rPr lang="en-GB" sz="2000" dirty="0">
                <a:solidFill>
                  <a:srgbClr val="FF0000"/>
                </a:solidFill>
              </a:rPr>
              <a:t>      (*NICE STEMI =&gt; prasugrel first line)</a:t>
            </a:r>
          </a:p>
          <a:p>
            <a:endParaRPr lang="en-GB" sz="2000">
              <a:solidFill>
                <a:srgbClr val="FF0000"/>
              </a:solidFill>
            </a:endParaRPr>
          </a:p>
          <a:p>
            <a:r>
              <a:rPr lang="en-GB" sz="2000" dirty="0">
                <a:solidFill>
                  <a:srgbClr val="FF0000"/>
                </a:solidFill>
              </a:rPr>
              <a:t>Atorvastatin should be 80mg (secondary prevention) not 20mg (primary prevention)</a:t>
            </a:r>
          </a:p>
          <a:p>
            <a:endParaRPr lang="en-GB" sz="2000">
              <a:solidFill>
                <a:srgbClr val="FF0000"/>
              </a:solidFill>
            </a:endParaRPr>
          </a:p>
          <a:p>
            <a:r>
              <a:rPr lang="en-GB" sz="2000" dirty="0">
                <a:solidFill>
                  <a:srgbClr val="FF0000"/>
                </a:solidFill>
              </a:rPr>
              <a:t>- Consider PPI e.g. lansoprazole 15mg od for gastric protection as DAPT Monitoring parameters:</a:t>
            </a:r>
          </a:p>
          <a:p>
            <a:pPr lvl="1"/>
            <a:r>
              <a:rPr lang="en-GB" sz="2000" dirty="0">
                <a:solidFill>
                  <a:srgbClr val="FF0000"/>
                </a:solidFill>
              </a:rPr>
              <a:t>Therapeutic MP: G.I. symptom control, lack of G.I. bleed</a:t>
            </a:r>
          </a:p>
          <a:p>
            <a:pPr lvl="1"/>
            <a:r>
              <a:rPr lang="en-GB" sz="2000" dirty="0">
                <a:solidFill>
                  <a:srgbClr val="FF0000"/>
                </a:solidFill>
              </a:rPr>
              <a:t>Toxic MP: S/E e.g. diarrhoea, low sodium</a:t>
            </a:r>
          </a:p>
          <a:p>
            <a:endParaRPr lang="en-GB"/>
          </a:p>
        </p:txBody>
      </p:sp>
    </p:spTree>
    <p:extLst>
      <p:ext uri="{BB962C8B-B14F-4D97-AF65-F5344CB8AC3E}">
        <p14:creationId xmlns:p14="http://schemas.microsoft.com/office/powerpoint/2010/main" val="5899464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EE89B-9FE7-7112-211B-9E2BB1BAC605}"/>
              </a:ext>
            </a:extLst>
          </p:cNvPr>
          <p:cNvSpPr>
            <a:spLocks noGrp="1"/>
          </p:cNvSpPr>
          <p:nvPr>
            <p:ph type="title"/>
          </p:nvPr>
        </p:nvSpPr>
        <p:spPr/>
        <p:txBody>
          <a:bodyPr/>
          <a:lstStyle/>
          <a:p>
            <a:r>
              <a:rPr lang="en-GB"/>
              <a:t> </a:t>
            </a:r>
          </a:p>
        </p:txBody>
      </p:sp>
      <p:sp>
        <p:nvSpPr>
          <p:cNvPr id="3" name="Content Placeholder 2">
            <a:extLst>
              <a:ext uri="{FF2B5EF4-FFF2-40B4-BE49-F238E27FC236}">
                <a16:creationId xmlns:a16="http://schemas.microsoft.com/office/drawing/2014/main" id="{2B1B7215-582F-06E6-2267-F146379FF8D1}"/>
              </a:ext>
            </a:extLst>
          </p:cNvPr>
          <p:cNvSpPr>
            <a:spLocks noGrp="1"/>
          </p:cNvSpPr>
          <p:nvPr>
            <p:ph idx="1"/>
          </p:nvPr>
        </p:nvSpPr>
        <p:spPr>
          <a:xfrm>
            <a:off x="541532" y="882031"/>
            <a:ext cx="8596668" cy="4604369"/>
          </a:xfrm>
        </p:spPr>
        <p:txBody>
          <a:bodyPr vert="horz" lIns="91440" tIns="45720" rIns="91440" bIns="45720" rtlCol="0" anchor="t">
            <a:normAutofit/>
          </a:bodyPr>
          <a:lstStyle/>
          <a:p>
            <a:endParaRPr lang="en-GB"/>
          </a:p>
          <a:p>
            <a:r>
              <a:rPr lang="en-GB" sz="2000" dirty="0">
                <a:solidFill>
                  <a:srgbClr val="FF0000"/>
                </a:solidFill>
              </a:rPr>
              <a:t>Consideration of optimisation(</a:t>
            </a:r>
            <a:r>
              <a:rPr lang="en-GB" sz="2000" dirty="0" err="1">
                <a:solidFill>
                  <a:srgbClr val="FF0000"/>
                </a:solidFill>
              </a:rPr>
              <a:t>uptitration</a:t>
            </a:r>
            <a:r>
              <a:rPr lang="en-GB" sz="2000" dirty="0">
                <a:solidFill>
                  <a:srgbClr val="FF0000"/>
                </a:solidFill>
              </a:rPr>
              <a:t>) of: </a:t>
            </a:r>
          </a:p>
          <a:p>
            <a:endParaRPr lang="en-GB" sz="2000">
              <a:solidFill>
                <a:srgbClr val="FF0000"/>
              </a:solidFill>
            </a:endParaRPr>
          </a:p>
          <a:p>
            <a:pPr lvl="1"/>
            <a:r>
              <a:rPr lang="en-GB" sz="2000" dirty="0">
                <a:solidFill>
                  <a:srgbClr val="FF0000"/>
                </a:solidFill>
              </a:rPr>
              <a:t>Bisoprolol – </a:t>
            </a:r>
            <a:r>
              <a:rPr lang="en-GB" sz="2000" dirty="0" err="1">
                <a:solidFill>
                  <a:srgbClr val="FF0000"/>
                </a:solidFill>
              </a:rPr>
              <a:t>uptitrate</a:t>
            </a:r>
            <a:r>
              <a:rPr lang="en-GB" sz="2000" dirty="0">
                <a:solidFill>
                  <a:srgbClr val="FF0000"/>
                </a:solidFill>
              </a:rPr>
              <a:t> to 3.75mg od (target 10mg daily - rate control towards 60bpm)</a:t>
            </a:r>
          </a:p>
          <a:p>
            <a:pPr lvl="1"/>
            <a:r>
              <a:rPr lang="en-GB" sz="2000" dirty="0">
                <a:solidFill>
                  <a:srgbClr val="FF0000"/>
                </a:solidFill>
              </a:rPr>
              <a:t>Ramipril – </a:t>
            </a:r>
            <a:r>
              <a:rPr lang="en-GB" sz="2000" dirty="0" err="1">
                <a:solidFill>
                  <a:srgbClr val="FF0000"/>
                </a:solidFill>
              </a:rPr>
              <a:t>uptitrate</a:t>
            </a:r>
            <a:r>
              <a:rPr lang="en-GB" sz="2000" dirty="0">
                <a:solidFill>
                  <a:srgbClr val="FF0000"/>
                </a:solidFill>
              </a:rPr>
              <a:t> to 5mg daily (target 10mg od)</a:t>
            </a:r>
          </a:p>
          <a:p>
            <a:endParaRPr lang="en-GB" sz="2000">
              <a:solidFill>
                <a:srgbClr val="FF0000"/>
              </a:solidFill>
            </a:endParaRPr>
          </a:p>
          <a:p>
            <a:r>
              <a:rPr lang="en-GB" sz="2000" dirty="0">
                <a:solidFill>
                  <a:srgbClr val="FF0000"/>
                </a:solidFill>
              </a:rPr>
              <a:t>- Need stop date for DAPT (clopidogrel to stop at 12 months)</a:t>
            </a:r>
          </a:p>
          <a:p>
            <a:endParaRPr lang="en-GB"/>
          </a:p>
        </p:txBody>
      </p:sp>
    </p:spTree>
    <p:extLst>
      <p:ext uri="{BB962C8B-B14F-4D97-AF65-F5344CB8AC3E}">
        <p14:creationId xmlns:p14="http://schemas.microsoft.com/office/powerpoint/2010/main" val="13695950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364BE-9AC9-5DDB-C7B0-3A2698596C20}"/>
              </a:ext>
            </a:extLst>
          </p:cNvPr>
          <p:cNvSpPr>
            <a:spLocks noGrp="1"/>
          </p:cNvSpPr>
          <p:nvPr>
            <p:ph type="title"/>
          </p:nvPr>
        </p:nvSpPr>
        <p:spPr/>
        <p:txBody>
          <a:bodyPr>
            <a:normAutofit fontScale="90000"/>
          </a:bodyPr>
          <a:lstStyle/>
          <a:p>
            <a:pPr marL="342900" lvl="0" indent="-342900">
              <a:lnSpc>
                <a:spcPct val="107000"/>
              </a:lnSpc>
            </a:pPr>
            <a:r>
              <a:rPr lang="en-GB" sz="1800"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	Critique the management of hypertension in this patient. For any pharmaceutical care issues identified describe the action you would take to resolve these. Include in your answer any monitoring parameters for new medication where appropriate.[20%]</a:t>
            </a:r>
            <a:br>
              <a:rPr lang="en-GB" sz="1800" kern="100">
                <a:effectLst/>
                <a:latin typeface="Calibri" panose="020F0502020204030204" pitchFamily="34" charset="0"/>
                <a:ea typeface="Calibri" panose="020F0502020204030204" pitchFamily="34" charset="0"/>
                <a:cs typeface="Times New Roman" panose="02020603050405020304" pitchFamily="18" charset="0"/>
              </a:rPr>
            </a:br>
            <a:endParaRPr lang="en-GB"/>
          </a:p>
        </p:txBody>
      </p:sp>
      <p:sp>
        <p:nvSpPr>
          <p:cNvPr id="3" name="Content Placeholder 2">
            <a:extLst>
              <a:ext uri="{FF2B5EF4-FFF2-40B4-BE49-F238E27FC236}">
                <a16:creationId xmlns:a16="http://schemas.microsoft.com/office/drawing/2014/main" id="{A86FF872-BB12-F4A8-9237-62C7EDBBAC31}"/>
              </a:ext>
            </a:extLst>
          </p:cNvPr>
          <p:cNvSpPr>
            <a:spLocks noGrp="1"/>
          </p:cNvSpPr>
          <p:nvPr>
            <p:ph idx="1"/>
          </p:nvPr>
        </p:nvSpPr>
        <p:spPr/>
        <p:txBody>
          <a:bodyPr vert="horz" lIns="91440" tIns="45720" rIns="91440" bIns="45720" rtlCol="0" anchor="t">
            <a:normAutofit/>
          </a:bodyPr>
          <a:lstStyle/>
          <a:p>
            <a:pPr marL="457200">
              <a:lnSpc>
                <a:spcPct val="107000"/>
              </a:lnSpc>
            </a:pPr>
            <a:r>
              <a:rPr lang="en-GB" sz="1800" kern="100" dirty="0">
                <a:solidFill>
                  <a:srgbClr val="FF0000"/>
                </a:solidFill>
                <a:effectLst/>
                <a:latin typeface="Trebuchet MS"/>
                <a:ea typeface="Calibri"/>
                <a:cs typeface="Times New Roman"/>
              </a:rPr>
              <a:t>57-year-old white Caucasian (not diabetic) =&gt; NICE advises CCB however ACEI and beta-blocker used for secondary prevention of MI should be used as priority to control BP</a:t>
            </a:r>
            <a:r>
              <a:rPr lang="en-GB" kern="100" dirty="0">
                <a:solidFill>
                  <a:srgbClr val="FF0000"/>
                </a:solidFill>
                <a:latin typeface="Trebuchet MS"/>
                <a:ea typeface="Calibri"/>
                <a:cs typeface="Times New Roman"/>
              </a:rPr>
              <a:t> </a:t>
            </a:r>
            <a:endParaRPr lang="en-GB" kern="100">
              <a:solidFill>
                <a:srgbClr val="00B050"/>
              </a:solidFill>
              <a:latin typeface="Trebuchet MS"/>
              <a:ea typeface="Calibri"/>
              <a:cs typeface="Times New Roman"/>
            </a:endParaRPr>
          </a:p>
          <a:p>
            <a:pPr marL="457200">
              <a:lnSpc>
                <a:spcPct val="107000"/>
              </a:lnSpc>
            </a:pPr>
            <a:endParaRPr lang="en-GB" kern="100" dirty="0">
              <a:solidFill>
                <a:srgbClr val="FF0000"/>
              </a:solidFill>
              <a:latin typeface="Trebuchet MS"/>
              <a:ea typeface="Calibri"/>
              <a:cs typeface="Times New Roman"/>
            </a:endParaRPr>
          </a:p>
          <a:p>
            <a:pPr marL="457200">
              <a:lnSpc>
                <a:spcPct val="107000"/>
              </a:lnSpc>
            </a:pPr>
            <a:r>
              <a:rPr lang="en-GB" sz="1800" kern="100" dirty="0">
                <a:solidFill>
                  <a:srgbClr val="FF0000"/>
                </a:solidFill>
                <a:effectLst/>
                <a:latin typeface="Trebuchet MS"/>
                <a:ea typeface="Calibri"/>
                <a:cs typeface="Times New Roman"/>
              </a:rPr>
              <a:t>BP 150/90 not controlled (target &lt;140/90)</a:t>
            </a:r>
            <a:r>
              <a:rPr lang="en-GB" kern="100" dirty="0">
                <a:solidFill>
                  <a:srgbClr val="FF0000"/>
                </a:solidFill>
                <a:latin typeface="Trebuchet MS"/>
                <a:ea typeface="Calibri"/>
                <a:cs typeface="Times New Roman"/>
              </a:rPr>
              <a:t> </a:t>
            </a:r>
            <a:endParaRPr lang="en-GB" kern="100">
              <a:solidFill>
                <a:srgbClr val="00B050"/>
              </a:solidFill>
              <a:latin typeface="Trebuchet MS"/>
              <a:ea typeface="Calibri"/>
              <a:cs typeface="Times New Roman"/>
            </a:endParaRPr>
          </a:p>
          <a:p>
            <a:pPr marL="457200">
              <a:lnSpc>
                <a:spcPct val="107000"/>
              </a:lnSpc>
            </a:pPr>
            <a:endParaRPr lang="en-GB" kern="100" dirty="0">
              <a:solidFill>
                <a:srgbClr val="404040"/>
              </a:solidFill>
              <a:latin typeface="Trebuchet MS"/>
              <a:ea typeface="Calibri" panose="020F0502020204030204" pitchFamily="34" charset="0"/>
              <a:cs typeface="Times New Roman" panose="02020603050405020304" pitchFamily="18" charset="0"/>
            </a:endParaRPr>
          </a:p>
          <a:p>
            <a:pPr marL="457200">
              <a:lnSpc>
                <a:spcPct val="107000"/>
              </a:lnSpc>
              <a:spcAft>
                <a:spcPts val="800"/>
              </a:spcAft>
            </a:pPr>
            <a:r>
              <a:rPr lang="en-GB" sz="1800" kern="100" dirty="0">
                <a:solidFill>
                  <a:srgbClr val="FF0000"/>
                </a:solidFill>
                <a:effectLst/>
                <a:latin typeface="Trebuchet MS"/>
                <a:ea typeface="Calibri"/>
                <a:cs typeface="Times New Roman"/>
              </a:rPr>
              <a:t>Recommend </a:t>
            </a:r>
            <a:r>
              <a:rPr lang="en-GB" sz="1800" kern="100" err="1">
                <a:solidFill>
                  <a:srgbClr val="FF0000"/>
                </a:solidFill>
                <a:effectLst/>
                <a:latin typeface="Trebuchet MS"/>
                <a:ea typeface="Calibri"/>
                <a:cs typeface="Times New Roman"/>
              </a:rPr>
              <a:t>uptitration</a:t>
            </a:r>
            <a:r>
              <a:rPr lang="en-GB" sz="1800" kern="100" dirty="0">
                <a:solidFill>
                  <a:srgbClr val="FF0000"/>
                </a:solidFill>
                <a:effectLst/>
                <a:latin typeface="Trebuchet MS"/>
                <a:ea typeface="Calibri"/>
                <a:cs typeface="Times New Roman"/>
              </a:rPr>
              <a:t> of ramipril to 5mg od (target 10mg od for secondary prevention anyway + </a:t>
            </a:r>
            <a:r>
              <a:rPr lang="en-GB" sz="1800" kern="100" err="1">
                <a:solidFill>
                  <a:srgbClr val="FF0000"/>
                </a:solidFill>
                <a:effectLst/>
                <a:latin typeface="Trebuchet MS"/>
                <a:ea typeface="Calibri"/>
                <a:cs typeface="Times New Roman"/>
              </a:rPr>
              <a:t>uptitration</a:t>
            </a:r>
            <a:r>
              <a:rPr lang="en-GB" sz="1800" kern="100" dirty="0">
                <a:solidFill>
                  <a:srgbClr val="FF0000"/>
                </a:solidFill>
                <a:effectLst/>
                <a:latin typeface="Trebuchet MS"/>
                <a:ea typeface="Calibri"/>
                <a:cs typeface="Times New Roman"/>
              </a:rPr>
              <a:t> of bisoprolol to 3.75mg od)</a:t>
            </a:r>
            <a:r>
              <a:rPr lang="en-GB" kern="100" dirty="0">
                <a:solidFill>
                  <a:srgbClr val="FF0000"/>
                </a:solidFill>
                <a:latin typeface="Trebuchet MS"/>
                <a:ea typeface="Calibri"/>
                <a:cs typeface="Times New Roman"/>
              </a:rPr>
              <a:t> </a:t>
            </a:r>
            <a:endParaRPr lang="en-GB" sz="1800" kern="100">
              <a:solidFill>
                <a:srgbClr val="00B050"/>
              </a:solidFill>
              <a:effectLst/>
              <a:latin typeface="Trebuchet MS"/>
              <a:ea typeface="Calibri"/>
              <a:cs typeface="Times New Roman"/>
            </a:endParaRPr>
          </a:p>
          <a:p>
            <a:endParaRPr lang="en-GB"/>
          </a:p>
        </p:txBody>
      </p:sp>
    </p:spTree>
    <p:extLst>
      <p:ext uri="{BB962C8B-B14F-4D97-AF65-F5344CB8AC3E}">
        <p14:creationId xmlns:p14="http://schemas.microsoft.com/office/powerpoint/2010/main" val="309144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7C9C9-5148-77CE-B1EB-466B169BD15C}"/>
              </a:ext>
            </a:extLst>
          </p:cNvPr>
          <p:cNvSpPr>
            <a:spLocks noGrp="1"/>
          </p:cNvSpPr>
          <p:nvPr>
            <p:ph type="title"/>
          </p:nvPr>
        </p:nvSpPr>
        <p:spPr>
          <a:xfrm>
            <a:off x="677334" y="609600"/>
            <a:ext cx="8596668" cy="1074345"/>
          </a:xfrm>
        </p:spPr>
        <p:txBody>
          <a:bodyPr/>
          <a:lstStyle/>
          <a:p>
            <a:pPr marL="342900" lvl="0" indent="-342900">
              <a:lnSpc>
                <a:spcPct val="107000"/>
              </a:lnSpc>
            </a:pPr>
            <a:r>
              <a:rPr lang="en-GB" sz="1800" kern="0" dirty="0">
                <a:solidFill>
                  <a:schemeClr val="tx1"/>
                </a:solidFill>
                <a:effectLst/>
                <a:latin typeface="Arial"/>
                <a:ea typeface="Calibri"/>
                <a:cs typeface="Times New Roman"/>
              </a:rPr>
              <a:t>(d) What lifestyle advice you would offer AB? [10%] </a:t>
            </a:r>
            <a:r>
              <a:rPr lang="en-GB" sz="1800" kern="0" dirty="0">
                <a:solidFill>
                  <a:srgbClr val="00B050"/>
                </a:solidFill>
                <a:effectLst/>
                <a:latin typeface="Arial"/>
                <a:ea typeface="Calibri"/>
                <a:cs typeface="Times New Roman"/>
              </a:rPr>
              <a:t>)</a:t>
            </a:r>
            <a:endParaRPr lang="en-GB" sz="1800" kern="100" dirty="0">
              <a:latin typeface="Arial"/>
              <a:ea typeface="Calibri"/>
              <a:cs typeface="Times New Roman"/>
            </a:endParaRPr>
          </a:p>
        </p:txBody>
      </p:sp>
      <p:sp>
        <p:nvSpPr>
          <p:cNvPr id="3" name="Content Placeholder 2">
            <a:extLst>
              <a:ext uri="{FF2B5EF4-FFF2-40B4-BE49-F238E27FC236}">
                <a16:creationId xmlns:a16="http://schemas.microsoft.com/office/drawing/2014/main" id="{DFC8D76D-04C0-F7C1-937B-318A3EDD578E}"/>
              </a:ext>
            </a:extLst>
          </p:cNvPr>
          <p:cNvSpPr>
            <a:spLocks noGrp="1"/>
          </p:cNvSpPr>
          <p:nvPr>
            <p:ph idx="1"/>
          </p:nvPr>
        </p:nvSpPr>
        <p:spPr/>
        <p:txBody>
          <a:bodyPr vert="horz" lIns="91440" tIns="45720" rIns="91440" bIns="45720" rtlCol="0" anchor="t">
            <a:normAutofit/>
          </a:bodyPr>
          <a:lstStyle/>
          <a:p>
            <a:pPr>
              <a:lnSpc>
                <a:spcPct val="107000"/>
              </a:lnSpc>
              <a:spcAft>
                <a:spcPts val="800"/>
              </a:spcAft>
            </a:pPr>
            <a:r>
              <a:rPr lang="en-GB" sz="1800" kern="100" dirty="0">
                <a:solidFill>
                  <a:srgbClr val="FF0000"/>
                </a:solidFill>
                <a:effectLst/>
                <a:latin typeface="Trebuchet MS"/>
                <a:ea typeface="Calibri"/>
                <a:cs typeface="Times New Roman"/>
              </a:rPr>
              <a:t>-smoking cessation</a:t>
            </a:r>
            <a:endParaRPr lang="en-GB" sz="1800" kern="100" dirty="0">
              <a:effectLst/>
              <a:latin typeface="Trebuchet MS"/>
              <a:ea typeface="Calibri"/>
              <a:cs typeface="Times New Roman"/>
            </a:endParaRPr>
          </a:p>
          <a:p>
            <a:pPr>
              <a:lnSpc>
                <a:spcPct val="107000"/>
              </a:lnSpc>
              <a:spcAft>
                <a:spcPts val="800"/>
              </a:spcAft>
            </a:pPr>
            <a:r>
              <a:rPr lang="en-GB" sz="1800" kern="100" dirty="0">
                <a:solidFill>
                  <a:srgbClr val="FF0000"/>
                </a:solidFill>
                <a:effectLst/>
                <a:latin typeface="Trebuchet MS"/>
                <a:ea typeface="Calibri"/>
                <a:cs typeface="Times New Roman"/>
              </a:rPr>
              <a:t>-weight loss</a:t>
            </a:r>
            <a:endParaRPr lang="en-GB" sz="1800" kern="100" dirty="0">
              <a:effectLst/>
              <a:latin typeface="Trebuchet MS"/>
              <a:ea typeface="Calibri"/>
              <a:cs typeface="Times New Roman"/>
            </a:endParaRPr>
          </a:p>
          <a:p>
            <a:pPr>
              <a:lnSpc>
                <a:spcPct val="107000"/>
              </a:lnSpc>
              <a:spcAft>
                <a:spcPts val="800"/>
              </a:spcAft>
            </a:pPr>
            <a:r>
              <a:rPr lang="en-GB" sz="1800" kern="100" dirty="0">
                <a:solidFill>
                  <a:srgbClr val="FF0000"/>
                </a:solidFill>
                <a:effectLst/>
                <a:latin typeface="Trebuchet MS"/>
                <a:ea typeface="Calibri"/>
                <a:cs typeface="Times New Roman"/>
              </a:rPr>
              <a:t>-alcohol – max 14units/week</a:t>
            </a:r>
            <a:endParaRPr lang="en-GB" sz="1800" kern="100" dirty="0">
              <a:effectLst/>
              <a:latin typeface="Trebuchet MS"/>
              <a:ea typeface="Calibri"/>
              <a:cs typeface="Times New Roman"/>
            </a:endParaRPr>
          </a:p>
          <a:p>
            <a:pPr>
              <a:lnSpc>
                <a:spcPct val="107000"/>
              </a:lnSpc>
              <a:spcAft>
                <a:spcPts val="800"/>
              </a:spcAft>
            </a:pPr>
            <a:r>
              <a:rPr lang="en-GB" sz="1800" kern="100" dirty="0">
                <a:solidFill>
                  <a:srgbClr val="FF0000"/>
                </a:solidFill>
                <a:effectLst/>
                <a:latin typeface="Trebuchet MS"/>
                <a:ea typeface="Calibri"/>
                <a:cs typeface="Times New Roman"/>
              </a:rPr>
              <a:t>diet – low saturated fat, low salt, 5/day</a:t>
            </a:r>
            <a:endParaRPr lang="en-GB" sz="1800" kern="100" dirty="0">
              <a:effectLst/>
              <a:latin typeface="Trebuchet MS"/>
              <a:ea typeface="Calibri"/>
              <a:cs typeface="Times New Roman"/>
            </a:endParaRPr>
          </a:p>
          <a:p>
            <a:pPr>
              <a:lnSpc>
                <a:spcPct val="107000"/>
              </a:lnSpc>
              <a:spcAft>
                <a:spcPts val="800"/>
              </a:spcAft>
            </a:pPr>
            <a:r>
              <a:rPr lang="en-GB" sz="1800" kern="100" dirty="0">
                <a:solidFill>
                  <a:srgbClr val="FF0000"/>
                </a:solidFill>
                <a:effectLst/>
                <a:latin typeface="Trebuchet MS"/>
                <a:ea typeface="Calibri"/>
                <a:cs typeface="Times New Roman"/>
              </a:rPr>
              <a:t>exercise – 30mins 5x/week</a:t>
            </a:r>
            <a:endParaRPr lang="en-GB" sz="1800" kern="100" dirty="0">
              <a:effectLst/>
              <a:latin typeface="Trebuchet MS"/>
              <a:ea typeface="Calibri"/>
              <a:cs typeface="Times New Roman"/>
            </a:endParaRPr>
          </a:p>
          <a:p>
            <a:endParaRPr lang="en-GB"/>
          </a:p>
        </p:txBody>
      </p:sp>
    </p:spTree>
    <p:extLst>
      <p:ext uri="{BB962C8B-B14F-4D97-AF65-F5344CB8AC3E}">
        <p14:creationId xmlns:p14="http://schemas.microsoft.com/office/powerpoint/2010/main" val="32481312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15F72-1C4B-7038-133D-0C6B95CBF4C8}"/>
              </a:ext>
            </a:extLst>
          </p:cNvPr>
          <p:cNvSpPr>
            <a:spLocks noGrp="1"/>
          </p:cNvSpPr>
          <p:nvPr>
            <p:ph type="title"/>
          </p:nvPr>
        </p:nvSpPr>
        <p:spPr/>
        <p:txBody>
          <a:bodyPr>
            <a:normAutofit/>
          </a:bodyPr>
          <a:lstStyle/>
          <a:p>
            <a:pPr marL="228600">
              <a:lnSpc>
                <a:spcPct val="107000"/>
              </a:lnSpc>
              <a:spcAft>
                <a:spcPts val="800"/>
              </a:spcAft>
            </a:pPr>
            <a:r>
              <a:rPr lang="en-GB" sz="1800" kern="0">
                <a:solidFill>
                  <a:schemeClr val="tx1"/>
                </a:solidFill>
                <a:latin typeface="Arial" panose="020B0604020202020204" pitchFamily="34" charset="0"/>
                <a:ea typeface="Calibri" panose="020F0502020204030204" pitchFamily="34" charset="0"/>
                <a:cs typeface="Times New Roman" panose="02020603050405020304" pitchFamily="18" charset="0"/>
              </a:rPr>
              <a:t>(e) </a:t>
            </a:r>
            <a:r>
              <a:rPr lang="en-GB" sz="1800" kern="0">
                <a:solidFill>
                  <a:schemeClr val="tx1"/>
                </a:solidFill>
                <a:effectLst/>
                <a:latin typeface="Arial" panose="020B0604020202020204" pitchFamily="34" charset="0"/>
                <a:ea typeface="Calibri" panose="020F0502020204030204" pitchFamily="34" charset="0"/>
                <a:cs typeface="Times New Roman" panose="02020603050405020304" pitchFamily="18" charset="0"/>
              </a:rPr>
              <a:t>What advice should be given for the management of their migraines? Explain your answer. [25%]</a:t>
            </a:r>
            <a:br>
              <a:rPr lang="en-GB" sz="1800" kern="100">
                <a:effectLst/>
                <a:latin typeface="Calibri" panose="020F0502020204030204" pitchFamily="34" charset="0"/>
                <a:ea typeface="Calibri" panose="020F0502020204030204" pitchFamily="34" charset="0"/>
                <a:cs typeface="Times New Roman" panose="02020603050405020304" pitchFamily="18" charset="0"/>
              </a:rPr>
            </a:br>
            <a:endParaRPr lang="en-GB"/>
          </a:p>
        </p:txBody>
      </p:sp>
      <p:sp>
        <p:nvSpPr>
          <p:cNvPr id="3" name="Content Placeholder 2">
            <a:extLst>
              <a:ext uri="{FF2B5EF4-FFF2-40B4-BE49-F238E27FC236}">
                <a16:creationId xmlns:a16="http://schemas.microsoft.com/office/drawing/2014/main" id="{3E29C55A-9F25-95AB-CB84-1ED676436368}"/>
              </a:ext>
            </a:extLst>
          </p:cNvPr>
          <p:cNvSpPr>
            <a:spLocks noGrp="1"/>
          </p:cNvSpPr>
          <p:nvPr>
            <p:ph idx="1"/>
          </p:nvPr>
        </p:nvSpPr>
        <p:spPr>
          <a:xfrm>
            <a:off x="677334" y="1611517"/>
            <a:ext cx="8596668" cy="4762123"/>
          </a:xfrm>
        </p:spPr>
        <p:txBody>
          <a:bodyPr vert="horz" lIns="91440" tIns="45720" rIns="91440" bIns="45720" rtlCol="0" anchor="t">
            <a:normAutofit lnSpcReduction="10000"/>
          </a:bodyPr>
          <a:lstStyle/>
          <a:p>
            <a:r>
              <a:rPr lang="en-US" sz="2200" dirty="0">
                <a:solidFill>
                  <a:srgbClr val="FF0000"/>
                </a:solidFill>
              </a:rPr>
              <a:t>Record migraine diary </a:t>
            </a:r>
            <a:endParaRPr lang="en-US" sz="2200">
              <a:solidFill>
                <a:srgbClr val="00B050"/>
              </a:solidFill>
            </a:endParaRPr>
          </a:p>
          <a:p>
            <a:endParaRPr lang="en-US" sz="2200">
              <a:solidFill>
                <a:srgbClr val="FF0000"/>
              </a:solidFill>
            </a:endParaRPr>
          </a:p>
          <a:p>
            <a:r>
              <a:rPr lang="en-US" sz="2200" dirty="0">
                <a:solidFill>
                  <a:srgbClr val="FF0000"/>
                </a:solidFill>
              </a:rPr>
              <a:t>Record/identify triggers /manage</a:t>
            </a:r>
            <a:endParaRPr lang="en-US" sz="2200" dirty="0">
              <a:solidFill>
                <a:srgbClr val="00B050"/>
              </a:solidFill>
            </a:endParaRPr>
          </a:p>
          <a:p>
            <a:endParaRPr lang="en-US" sz="2200">
              <a:solidFill>
                <a:srgbClr val="FF0000"/>
              </a:solidFill>
            </a:endParaRPr>
          </a:p>
          <a:p>
            <a:r>
              <a:rPr lang="en-US" sz="2200" dirty="0">
                <a:solidFill>
                  <a:srgbClr val="FF0000"/>
                </a:solidFill>
              </a:rPr>
              <a:t>Pain: </a:t>
            </a:r>
            <a:endParaRPr lang="en-US" sz="2200">
              <a:solidFill>
                <a:srgbClr val="00B050"/>
              </a:solidFill>
            </a:endParaRPr>
          </a:p>
          <a:p>
            <a:pPr lvl="1"/>
            <a:r>
              <a:rPr lang="en-US" sz="2000" dirty="0">
                <a:solidFill>
                  <a:srgbClr val="FF0000"/>
                </a:solidFill>
              </a:rPr>
              <a:t>Simple analgesic – soluble works faster, Take as soon as possible an onset </a:t>
            </a:r>
            <a:r>
              <a:rPr lang="en-US" sz="2000" dirty="0">
                <a:solidFill>
                  <a:srgbClr val="FF0000"/>
                </a:solidFill>
                <a:latin typeface="Trebuchet MS"/>
                <a:cs typeface="Arial"/>
              </a:rPr>
              <a:t>of symptoms (at prodrome/aura if possible – before headache)</a:t>
            </a:r>
          </a:p>
          <a:p>
            <a:pPr lvl="2">
              <a:buFont typeface="Wingdings" charset="2"/>
              <a:buChar char="§"/>
            </a:pPr>
            <a:r>
              <a:rPr lang="en-US" sz="2000" dirty="0">
                <a:solidFill>
                  <a:srgbClr val="FF0000"/>
                </a:solidFill>
              </a:rPr>
              <a:t>Paracetamol 1000mg/aspirin 900mg – not </a:t>
            </a:r>
            <a:r>
              <a:rPr lang="en-US" sz="2000">
                <a:solidFill>
                  <a:srgbClr val="FF0000"/>
                </a:solidFill>
              </a:rPr>
              <a:t>appropriate</a:t>
            </a:r>
            <a:r>
              <a:rPr lang="en-US" sz="2000" dirty="0">
                <a:solidFill>
                  <a:srgbClr val="FF0000"/>
                </a:solidFill>
              </a:rPr>
              <a:t> with 75mg od/ibuprofen 400mg – not working</a:t>
            </a:r>
          </a:p>
          <a:p>
            <a:pPr lvl="1"/>
            <a:r>
              <a:rPr lang="en-US" sz="2000" dirty="0">
                <a:solidFill>
                  <a:srgbClr val="FF0000"/>
                </a:solidFill>
              </a:rPr>
              <a:t>Triptan (HT1 receptor agonists) - not appropriate - C/I in CVD </a:t>
            </a:r>
            <a:r>
              <a:rPr lang="en-US" sz="2000">
                <a:solidFill>
                  <a:srgbClr val="FF0000"/>
                </a:solidFill>
              </a:rPr>
              <a:t>(coronary vasoconstriction)</a:t>
            </a:r>
          </a:p>
          <a:p>
            <a:pPr lvl="1"/>
            <a:endParaRPr lang="en-US" sz="2000">
              <a:solidFill>
                <a:srgbClr val="FF0000"/>
              </a:solidFill>
            </a:endParaRPr>
          </a:p>
          <a:p>
            <a:endParaRPr lang="en-GB"/>
          </a:p>
        </p:txBody>
      </p:sp>
    </p:spTree>
    <p:extLst>
      <p:ext uri="{BB962C8B-B14F-4D97-AF65-F5344CB8AC3E}">
        <p14:creationId xmlns:p14="http://schemas.microsoft.com/office/powerpoint/2010/main" val="9239353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E3B93-43DE-8220-FCF7-4A630D87FA47}"/>
              </a:ext>
            </a:extLst>
          </p:cNvPr>
          <p:cNvSpPr>
            <a:spLocks noGrp="1"/>
          </p:cNvSpPr>
          <p:nvPr>
            <p:ph type="title"/>
          </p:nvPr>
        </p:nvSpPr>
        <p:spPr/>
        <p:txBody>
          <a:bodyPr/>
          <a:lstStyle/>
          <a:p>
            <a:r>
              <a:rPr lang="en-GB"/>
              <a:t> </a:t>
            </a:r>
          </a:p>
        </p:txBody>
      </p:sp>
      <p:sp>
        <p:nvSpPr>
          <p:cNvPr id="3" name="Content Placeholder 2">
            <a:extLst>
              <a:ext uri="{FF2B5EF4-FFF2-40B4-BE49-F238E27FC236}">
                <a16:creationId xmlns:a16="http://schemas.microsoft.com/office/drawing/2014/main" id="{58E73C62-F1F5-EFA0-A920-1A77463784BB}"/>
              </a:ext>
            </a:extLst>
          </p:cNvPr>
          <p:cNvSpPr>
            <a:spLocks noGrp="1"/>
          </p:cNvSpPr>
          <p:nvPr>
            <p:ph idx="1"/>
          </p:nvPr>
        </p:nvSpPr>
        <p:spPr>
          <a:xfrm>
            <a:off x="677334" y="609601"/>
            <a:ext cx="8596668" cy="5431762"/>
          </a:xfrm>
        </p:spPr>
        <p:txBody>
          <a:bodyPr vert="horz" lIns="91440" tIns="45720" rIns="91440" bIns="45720" rtlCol="0" anchor="t">
            <a:normAutofit/>
          </a:bodyPr>
          <a:lstStyle/>
          <a:p>
            <a:endParaRPr lang="en-US" sz="2000">
              <a:solidFill>
                <a:srgbClr val="FF0000"/>
              </a:solidFill>
            </a:endParaRPr>
          </a:p>
          <a:p>
            <a:r>
              <a:rPr lang="en-US" sz="2000" dirty="0">
                <a:solidFill>
                  <a:srgbClr val="FF0000"/>
                </a:solidFill>
              </a:rPr>
              <a:t>Antiemetic may be helpful (Even in absence of nausea and vomiting)</a:t>
            </a:r>
          </a:p>
          <a:p>
            <a:pPr lvl="4"/>
            <a:r>
              <a:rPr lang="en-US" sz="2000" dirty="0">
                <a:solidFill>
                  <a:srgbClr val="FF0000"/>
                </a:solidFill>
              </a:rPr>
              <a:t>E.g. Metoclopramide 10mg </a:t>
            </a:r>
            <a:r>
              <a:rPr lang="en-US" sz="2000" dirty="0" err="1">
                <a:solidFill>
                  <a:srgbClr val="FF0000"/>
                </a:solidFill>
              </a:rPr>
              <a:t>tds</a:t>
            </a:r>
            <a:r>
              <a:rPr lang="en-US" sz="2000" dirty="0">
                <a:solidFill>
                  <a:srgbClr val="FF0000"/>
                </a:solidFill>
              </a:rPr>
              <a:t>, Prochlorperazine 10mg </a:t>
            </a:r>
            <a:r>
              <a:rPr lang="en-US" sz="2000" dirty="0" err="1">
                <a:solidFill>
                  <a:srgbClr val="FF0000"/>
                </a:solidFill>
              </a:rPr>
              <a:t>tds</a:t>
            </a:r>
            <a:r>
              <a:rPr lang="en-US" sz="2000" dirty="0">
                <a:solidFill>
                  <a:srgbClr val="FF0000"/>
                </a:solidFill>
              </a:rPr>
              <a:t>, </a:t>
            </a:r>
            <a:endParaRPr lang="en-US" sz="2000" dirty="0">
              <a:solidFill>
                <a:srgbClr val="FF0000"/>
              </a:solidFill>
              <a:latin typeface="Trebuchet MS"/>
              <a:cs typeface="Arial"/>
            </a:endParaRPr>
          </a:p>
          <a:p>
            <a:pPr lvl="4"/>
            <a:r>
              <a:rPr lang="en-US" sz="2000" dirty="0">
                <a:solidFill>
                  <a:srgbClr val="FF0000"/>
                </a:solidFill>
                <a:latin typeface="Trebuchet MS"/>
                <a:cs typeface="Arial"/>
              </a:rPr>
              <a:t>OTC: </a:t>
            </a:r>
            <a:r>
              <a:rPr lang="en-US" sz="2000" dirty="0" err="1">
                <a:solidFill>
                  <a:srgbClr val="FF0000"/>
                </a:solidFill>
                <a:latin typeface="Trebuchet MS"/>
                <a:cs typeface="Arial"/>
              </a:rPr>
              <a:t>Migraleve</a:t>
            </a:r>
            <a:r>
              <a:rPr lang="en-US" sz="2000" baseline="30000" dirty="0">
                <a:solidFill>
                  <a:srgbClr val="FF0000"/>
                </a:solidFill>
                <a:latin typeface="Trebuchet MS"/>
                <a:cs typeface="Arial"/>
              </a:rPr>
              <a:t>®</a:t>
            </a:r>
            <a:r>
              <a:rPr lang="en-US" sz="2000" dirty="0">
                <a:solidFill>
                  <a:srgbClr val="FF0000"/>
                </a:solidFill>
                <a:latin typeface="Trebuchet MS"/>
                <a:cs typeface="Arial"/>
              </a:rPr>
              <a:t>, </a:t>
            </a:r>
            <a:r>
              <a:rPr lang="en-US" sz="2000" dirty="0" err="1">
                <a:solidFill>
                  <a:srgbClr val="FF0000"/>
                </a:solidFill>
                <a:latin typeface="Trebuchet MS"/>
                <a:cs typeface="Arial"/>
              </a:rPr>
              <a:t>Buccastem</a:t>
            </a:r>
            <a:r>
              <a:rPr lang="en-US" sz="2000" dirty="0">
                <a:solidFill>
                  <a:srgbClr val="FF0000"/>
                </a:solidFill>
                <a:latin typeface="Trebuchet MS"/>
                <a:cs typeface="Arial"/>
              </a:rPr>
              <a:t> M</a:t>
            </a:r>
            <a:r>
              <a:rPr lang="en-US" sz="2000" baseline="30000" dirty="0">
                <a:solidFill>
                  <a:srgbClr val="FF0000"/>
                </a:solidFill>
                <a:latin typeface="Trebuchet MS"/>
                <a:cs typeface="Arial"/>
              </a:rPr>
              <a:t>®</a:t>
            </a:r>
            <a:endParaRPr lang="en-US"/>
          </a:p>
          <a:p>
            <a:endParaRPr lang="en-US" sz="2000">
              <a:solidFill>
                <a:srgbClr val="FF0000"/>
              </a:solidFill>
            </a:endParaRPr>
          </a:p>
          <a:p>
            <a:r>
              <a:rPr lang="en-US" sz="2000" dirty="0">
                <a:solidFill>
                  <a:srgbClr val="FF0000"/>
                </a:solidFill>
              </a:rPr>
              <a:t>Therefore, if migraine not managed with simple analgesia may need to consider preventative therapies:</a:t>
            </a:r>
          </a:p>
          <a:p>
            <a:pPr lvl="4"/>
            <a:r>
              <a:rPr lang="en-US" sz="2000" dirty="0">
                <a:solidFill>
                  <a:srgbClr val="FF0000"/>
                </a:solidFill>
                <a:latin typeface="Trebuchet MS"/>
                <a:cs typeface="Arial"/>
              </a:rPr>
              <a:t>Non-selective beta blockers e.g. propranolol - not suitable in addition to existing therapy</a:t>
            </a:r>
          </a:p>
          <a:p>
            <a:pPr lvl="4"/>
            <a:r>
              <a:rPr lang="en-US" sz="2000" dirty="0">
                <a:solidFill>
                  <a:srgbClr val="FF0000"/>
                </a:solidFill>
                <a:latin typeface="Trebuchet MS"/>
                <a:cs typeface="Arial"/>
              </a:rPr>
              <a:t>Pizotifen</a:t>
            </a:r>
            <a:endParaRPr lang="en-US" dirty="0">
              <a:latin typeface="Trebuchet MS"/>
            </a:endParaRPr>
          </a:p>
          <a:p>
            <a:pPr lvl="4"/>
            <a:r>
              <a:rPr lang="en-US" sz="2000" err="1">
                <a:solidFill>
                  <a:srgbClr val="FF0000"/>
                </a:solidFill>
                <a:latin typeface="Trebuchet MS"/>
                <a:cs typeface="Arial"/>
              </a:rPr>
              <a:t>Methysergide</a:t>
            </a:r>
            <a:endParaRPr lang="en-US" err="1">
              <a:latin typeface="Trebuchet MS"/>
            </a:endParaRPr>
          </a:p>
          <a:p>
            <a:pPr lvl="1"/>
            <a:endParaRPr lang="en-US" sz="2000" dirty="0">
              <a:solidFill>
                <a:srgbClr val="FF0000"/>
              </a:solidFill>
            </a:endParaRPr>
          </a:p>
          <a:p>
            <a:pPr marL="457200" lvl="1" indent="0">
              <a:buNone/>
            </a:pPr>
            <a:endParaRPr lang="en-US" sz="2000" dirty="0">
              <a:solidFill>
                <a:srgbClr val="00B050"/>
              </a:solidFill>
            </a:endParaRPr>
          </a:p>
          <a:p>
            <a:endParaRPr lang="en-GB"/>
          </a:p>
        </p:txBody>
      </p:sp>
    </p:spTree>
    <p:extLst>
      <p:ext uri="{BB962C8B-B14F-4D97-AF65-F5344CB8AC3E}">
        <p14:creationId xmlns:p14="http://schemas.microsoft.com/office/powerpoint/2010/main" val="41316413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75D5C-C790-6CF0-F619-6AB5A5446918}"/>
              </a:ext>
            </a:extLst>
          </p:cNvPr>
          <p:cNvSpPr>
            <a:spLocks noGrp="1"/>
          </p:cNvSpPr>
          <p:nvPr>
            <p:ph type="title"/>
          </p:nvPr>
        </p:nvSpPr>
        <p:spPr>
          <a:xfrm>
            <a:off x="677334" y="76200"/>
            <a:ext cx="8596668" cy="673100"/>
          </a:xfrm>
        </p:spPr>
        <p:txBody>
          <a:bodyPr/>
          <a:lstStyle/>
          <a:p>
            <a:r>
              <a:rPr lang="en-GB"/>
              <a:t>Question 2</a:t>
            </a:r>
          </a:p>
        </p:txBody>
      </p:sp>
      <p:sp>
        <p:nvSpPr>
          <p:cNvPr id="3" name="Content Placeholder 2">
            <a:extLst>
              <a:ext uri="{FF2B5EF4-FFF2-40B4-BE49-F238E27FC236}">
                <a16:creationId xmlns:a16="http://schemas.microsoft.com/office/drawing/2014/main" id="{03D88B21-E775-8C75-2891-443D3513599D}"/>
              </a:ext>
            </a:extLst>
          </p:cNvPr>
          <p:cNvSpPr>
            <a:spLocks noGrp="1"/>
          </p:cNvSpPr>
          <p:nvPr>
            <p:ph idx="1"/>
          </p:nvPr>
        </p:nvSpPr>
        <p:spPr>
          <a:xfrm>
            <a:off x="677334" y="617539"/>
            <a:ext cx="9339618" cy="6042948"/>
          </a:xfrm>
        </p:spPr>
        <p:txBody>
          <a:bodyPr vert="horz" lIns="91440" tIns="45720" rIns="91440" bIns="45720" rtlCol="0" anchor="t">
            <a:normAutofit/>
          </a:bodyPr>
          <a:lstStyle/>
          <a:p>
            <a:r>
              <a:rPr lang="en-GB" b="1">
                <a:latin typeface="Arial"/>
                <a:cs typeface="Arial"/>
              </a:rPr>
              <a:t>For each of the drugs prescribed for JT (Oxazepam, lactulose, spironolactone and </a:t>
            </a:r>
            <a:r>
              <a:rPr lang="en-GB" b="1" err="1">
                <a:latin typeface="Arial"/>
                <a:cs typeface="Arial"/>
              </a:rPr>
              <a:t>dalteparin</a:t>
            </a:r>
            <a:r>
              <a:rPr lang="en-GB" b="1">
                <a:latin typeface="Arial"/>
                <a:cs typeface="Arial"/>
              </a:rPr>
              <a:t>), provide details of their indication and therapeutic and toxic monitoring parameters.  [20%]</a:t>
            </a:r>
          </a:p>
          <a:p>
            <a:pPr marL="0" indent="0">
              <a:buNone/>
            </a:pPr>
            <a:endParaRPr lang="en-GB" b="1">
              <a:latin typeface="Arial"/>
              <a:cs typeface="Arial"/>
            </a:endParaRPr>
          </a:p>
          <a:p>
            <a:pPr marL="285750" indent="-285750">
              <a:buFont typeface="Wingdings" charset="2"/>
              <a:buChar char="§"/>
            </a:pPr>
            <a:r>
              <a:rPr lang="en-GB" sz="1400" b="1">
                <a:solidFill>
                  <a:srgbClr val="404040"/>
                </a:solidFill>
                <a:latin typeface="Arial"/>
                <a:cs typeface="Arial"/>
              </a:rPr>
              <a:t>Oxazepam – </a:t>
            </a:r>
            <a:r>
              <a:rPr lang="en-GB" sz="1200">
                <a:solidFill>
                  <a:srgbClr val="FF0000"/>
                </a:solidFill>
                <a:latin typeface="Arial"/>
                <a:cs typeface="Arial"/>
              </a:rPr>
              <a:t>Acute alcohol withdrawal</a:t>
            </a:r>
          </a:p>
          <a:p>
            <a:pPr marL="685800" lvl="1">
              <a:buFont typeface="Wingdings" charset="2"/>
              <a:buChar char="§"/>
            </a:pPr>
            <a:r>
              <a:rPr lang="en-GB" sz="1200" u="sng">
                <a:solidFill>
                  <a:srgbClr val="404040"/>
                </a:solidFill>
                <a:latin typeface="Arial"/>
                <a:cs typeface="Arial"/>
              </a:rPr>
              <a:t>Therapeutic</a:t>
            </a:r>
            <a:r>
              <a:rPr lang="en-GB" sz="1200">
                <a:solidFill>
                  <a:srgbClr val="404040"/>
                </a:solidFill>
                <a:latin typeface="Arial"/>
                <a:cs typeface="Arial"/>
              </a:rPr>
              <a:t> - </a:t>
            </a:r>
            <a:r>
              <a:rPr lang="en-GB" sz="1200" b="0" i="0">
                <a:solidFill>
                  <a:srgbClr val="FF0000"/>
                </a:solidFill>
                <a:effectLst/>
                <a:latin typeface="Arial" panose="020B0604020202020204" pitchFamily="34" charset="0"/>
              </a:rPr>
              <a:t>Control of the symptoms of alcohol withdrawal, no progression of symptoms </a:t>
            </a:r>
          </a:p>
          <a:p>
            <a:pPr marL="685800" lvl="1">
              <a:buFont typeface="Wingdings" charset="2"/>
              <a:buChar char="§"/>
            </a:pPr>
            <a:r>
              <a:rPr lang="en-GB" sz="1200" u="sng">
                <a:solidFill>
                  <a:schemeClr val="tx1"/>
                </a:solidFill>
                <a:latin typeface="Arial" panose="020B0604020202020204" pitchFamily="34" charset="0"/>
                <a:cs typeface="Arial"/>
              </a:rPr>
              <a:t>Toxic</a:t>
            </a:r>
            <a:r>
              <a:rPr lang="en-GB" sz="1200">
                <a:solidFill>
                  <a:schemeClr val="tx1"/>
                </a:solidFill>
                <a:latin typeface="Arial" panose="020B0604020202020204" pitchFamily="34" charset="0"/>
                <a:cs typeface="Arial"/>
              </a:rPr>
              <a:t> - </a:t>
            </a:r>
            <a:r>
              <a:rPr lang="en-GB" sz="1200">
                <a:solidFill>
                  <a:srgbClr val="FF0000"/>
                </a:solidFill>
                <a:latin typeface="Arial" panose="020B0604020202020204" pitchFamily="34" charset="0"/>
                <a:cs typeface="Arial" panose="020B0604020202020204" pitchFamily="34" charset="0"/>
              </a:rPr>
              <a:t>Rebound withdrawal, abuse, drowsiness, RR (respiratory depression), nervous system disorders (light headedness, dizziness), psychiatric disorders</a:t>
            </a:r>
            <a:endParaRPr lang="en-GB" sz="1200" b="1">
              <a:solidFill>
                <a:srgbClr val="404040"/>
              </a:solidFill>
              <a:latin typeface="Arial" panose="020B0604020202020204" pitchFamily="34" charset="0"/>
              <a:cs typeface="Arial" panose="020B0604020202020204" pitchFamily="34" charset="0"/>
            </a:endParaRPr>
          </a:p>
          <a:p>
            <a:pPr marL="285750" indent="-285750">
              <a:buFont typeface="Wingdings" charset="2"/>
              <a:buChar char="§"/>
            </a:pPr>
            <a:r>
              <a:rPr lang="en-GB" sz="1400" b="1">
                <a:solidFill>
                  <a:srgbClr val="404040"/>
                </a:solidFill>
                <a:latin typeface="Arial"/>
                <a:cs typeface="Arial"/>
              </a:rPr>
              <a:t>Lactulose – </a:t>
            </a:r>
            <a:r>
              <a:rPr lang="en-GB" sz="1200">
                <a:solidFill>
                  <a:srgbClr val="FF0000"/>
                </a:solidFill>
                <a:latin typeface="Arial"/>
                <a:cs typeface="Arial"/>
              </a:rPr>
              <a:t>Treatment and prevention of hepatic encephalopathy</a:t>
            </a:r>
          </a:p>
          <a:p>
            <a:pPr marL="685800" lvl="1">
              <a:buFont typeface="Wingdings" charset="2"/>
              <a:buChar char="§"/>
            </a:pPr>
            <a:r>
              <a:rPr lang="en-GB" sz="1200" u="sng">
                <a:solidFill>
                  <a:srgbClr val="404040"/>
                </a:solidFill>
                <a:latin typeface="Arial"/>
                <a:cs typeface="Arial"/>
              </a:rPr>
              <a:t>Therapeutic</a:t>
            </a:r>
            <a:r>
              <a:rPr lang="en-GB" sz="1200">
                <a:solidFill>
                  <a:srgbClr val="404040"/>
                </a:solidFill>
                <a:latin typeface="Arial"/>
                <a:cs typeface="Arial"/>
              </a:rPr>
              <a:t> - </a:t>
            </a:r>
            <a:r>
              <a:rPr lang="en-GB" sz="1200" i="0">
                <a:solidFill>
                  <a:srgbClr val="FF0000"/>
                </a:solidFill>
                <a:effectLst/>
                <a:latin typeface="Arial" panose="020B0604020202020204" pitchFamily="34" charset="0"/>
              </a:rPr>
              <a:t>Stool chart 2-3 soft stools per day, improvement or prevention of the symptoms of hepatic encephalopathy </a:t>
            </a:r>
          </a:p>
          <a:p>
            <a:pPr marL="685800" lvl="1">
              <a:buFont typeface="Wingdings" charset="2"/>
              <a:buChar char="§"/>
            </a:pPr>
            <a:r>
              <a:rPr lang="en-GB" sz="1200" u="sng">
                <a:solidFill>
                  <a:srgbClr val="404040"/>
                </a:solidFill>
                <a:latin typeface="Arial"/>
                <a:cs typeface="Arial"/>
              </a:rPr>
              <a:t>Toxic</a:t>
            </a:r>
            <a:r>
              <a:rPr lang="en-GB" sz="1200">
                <a:solidFill>
                  <a:srgbClr val="404040"/>
                </a:solidFill>
                <a:latin typeface="Arial"/>
                <a:cs typeface="Arial"/>
              </a:rPr>
              <a:t> - </a:t>
            </a:r>
            <a:r>
              <a:rPr lang="en-GB" sz="1200" b="0" i="0">
                <a:solidFill>
                  <a:srgbClr val="FF0000"/>
                </a:solidFill>
                <a:effectLst/>
                <a:latin typeface="Arial" panose="020B0604020202020204" pitchFamily="34" charset="0"/>
              </a:rPr>
              <a:t>Stool chart – diarrhoea, adherence, GI disturbance (flatulence, pain, N&amp;V) </a:t>
            </a:r>
            <a:endParaRPr lang="en-GB" sz="1200">
              <a:solidFill>
                <a:srgbClr val="404040"/>
              </a:solidFill>
              <a:latin typeface="Arial"/>
              <a:cs typeface="Arial"/>
            </a:endParaRPr>
          </a:p>
          <a:p>
            <a:pPr marL="285750" indent="-285750">
              <a:buFont typeface="Wingdings" charset="2"/>
              <a:buChar char="§"/>
            </a:pPr>
            <a:r>
              <a:rPr lang="en-GB" sz="1400" b="1">
                <a:solidFill>
                  <a:srgbClr val="404040"/>
                </a:solidFill>
                <a:latin typeface="Arial"/>
                <a:cs typeface="Arial"/>
              </a:rPr>
              <a:t>Spironolactone - </a:t>
            </a:r>
            <a:r>
              <a:rPr lang="en-GB" sz="1200" err="1">
                <a:solidFill>
                  <a:srgbClr val="FF0000"/>
                </a:solidFill>
                <a:latin typeface="Arial"/>
                <a:cs typeface="Arial"/>
              </a:rPr>
              <a:t>Ascities</a:t>
            </a:r>
            <a:endParaRPr lang="en-GB" sz="1200" b="1">
              <a:solidFill>
                <a:srgbClr val="FF0000"/>
              </a:solidFill>
              <a:latin typeface="Arial"/>
              <a:cs typeface="Arial"/>
            </a:endParaRPr>
          </a:p>
          <a:p>
            <a:pPr lvl="1" fontAlgn="base">
              <a:buFont typeface="Wingdings" panose="05000000000000000000" pitchFamily="2" charset="2"/>
              <a:buChar char="§"/>
            </a:pPr>
            <a:r>
              <a:rPr lang="en-GB" sz="1200" u="sng">
                <a:solidFill>
                  <a:srgbClr val="404040"/>
                </a:solidFill>
                <a:latin typeface="Arial"/>
                <a:cs typeface="Arial"/>
              </a:rPr>
              <a:t>Therapeutic</a:t>
            </a:r>
            <a:r>
              <a:rPr lang="en-GB" sz="1200">
                <a:solidFill>
                  <a:srgbClr val="404040"/>
                </a:solidFill>
                <a:latin typeface="Arial"/>
                <a:cs typeface="Arial"/>
              </a:rPr>
              <a:t> - </a:t>
            </a:r>
            <a:r>
              <a:rPr lang="en-GB" sz="1200" b="0" i="0">
                <a:solidFill>
                  <a:srgbClr val="FF0000"/>
                </a:solidFill>
                <a:effectLst/>
                <a:latin typeface="Arial" panose="020B0604020202020204" pitchFamily="34" charset="0"/>
                <a:cs typeface="Arial" panose="020B0604020202020204" pitchFamily="34" charset="0"/>
              </a:rPr>
              <a:t>weight loss [aim 0.5-0.75 kg/day],  abdominal girth </a:t>
            </a:r>
          </a:p>
          <a:p>
            <a:pPr lvl="1" fontAlgn="base">
              <a:buFont typeface="Wingdings" panose="05000000000000000000" pitchFamily="2" charset="2"/>
              <a:buChar char="§"/>
            </a:pPr>
            <a:r>
              <a:rPr lang="en-GB" sz="1200" u="sng">
                <a:solidFill>
                  <a:srgbClr val="404040"/>
                </a:solidFill>
                <a:latin typeface="Arial"/>
                <a:cs typeface="Arial"/>
              </a:rPr>
              <a:t>Toxic</a:t>
            </a:r>
            <a:r>
              <a:rPr lang="en-GB" sz="1200">
                <a:solidFill>
                  <a:srgbClr val="404040"/>
                </a:solidFill>
                <a:latin typeface="Arial"/>
                <a:cs typeface="Arial"/>
              </a:rPr>
              <a:t> - </a:t>
            </a:r>
            <a:r>
              <a:rPr lang="en-GB" sz="1200" b="0" i="0">
                <a:solidFill>
                  <a:srgbClr val="FF0000"/>
                </a:solidFill>
                <a:effectLst/>
                <a:latin typeface="Arial" panose="020B0604020202020204" pitchFamily="34" charset="0"/>
                <a:cs typeface="Arial" panose="020B0604020202020204" pitchFamily="34" charset="0"/>
              </a:rPr>
              <a:t>U&amp;E’s [RF and K+/Na+], gynaecomastia, s/e – GI disorders </a:t>
            </a:r>
            <a:endParaRPr lang="en-GB" sz="1200">
              <a:solidFill>
                <a:srgbClr val="404040"/>
              </a:solidFill>
              <a:latin typeface="Arial"/>
              <a:cs typeface="Arial"/>
            </a:endParaRPr>
          </a:p>
          <a:p>
            <a:pPr marL="285750" indent="-285750">
              <a:buFont typeface="Wingdings" charset="2"/>
              <a:buChar char="§"/>
            </a:pPr>
            <a:r>
              <a:rPr lang="en-GB" sz="1400" b="1" err="1">
                <a:solidFill>
                  <a:srgbClr val="404040"/>
                </a:solidFill>
                <a:latin typeface="Arial"/>
                <a:cs typeface="Arial"/>
              </a:rPr>
              <a:t>Dalteparin</a:t>
            </a:r>
            <a:r>
              <a:rPr lang="en-GB" sz="1400" b="1">
                <a:solidFill>
                  <a:srgbClr val="404040"/>
                </a:solidFill>
                <a:latin typeface="Arial"/>
                <a:cs typeface="Arial"/>
              </a:rPr>
              <a:t> – </a:t>
            </a:r>
            <a:r>
              <a:rPr lang="en-GB" sz="1200">
                <a:solidFill>
                  <a:srgbClr val="404040"/>
                </a:solidFill>
                <a:latin typeface="Arial"/>
                <a:cs typeface="Arial"/>
              </a:rPr>
              <a:t>VTE prophylaxis</a:t>
            </a:r>
          </a:p>
          <a:p>
            <a:pPr marL="685800" lvl="1">
              <a:buFont typeface="Wingdings" charset="2"/>
              <a:buChar char="§"/>
            </a:pPr>
            <a:r>
              <a:rPr lang="en-GB" sz="1200" u="sng">
                <a:solidFill>
                  <a:srgbClr val="404040"/>
                </a:solidFill>
                <a:latin typeface="Arial"/>
                <a:cs typeface="Arial"/>
              </a:rPr>
              <a:t>Therapeutic</a:t>
            </a:r>
            <a:r>
              <a:rPr lang="en-GB" sz="1200" b="1">
                <a:solidFill>
                  <a:srgbClr val="404040"/>
                </a:solidFill>
                <a:latin typeface="Arial"/>
                <a:cs typeface="Arial"/>
              </a:rPr>
              <a:t> </a:t>
            </a:r>
            <a:r>
              <a:rPr lang="en-GB" sz="1200">
                <a:solidFill>
                  <a:srgbClr val="404040"/>
                </a:solidFill>
                <a:latin typeface="Arial"/>
                <a:cs typeface="Arial"/>
              </a:rPr>
              <a:t>– </a:t>
            </a:r>
            <a:r>
              <a:rPr lang="en-GB" sz="1200">
                <a:solidFill>
                  <a:srgbClr val="FF0000"/>
                </a:solidFill>
                <a:latin typeface="Arial"/>
                <a:cs typeface="Arial"/>
              </a:rPr>
              <a:t>Lack of VTE</a:t>
            </a:r>
          </a:p>
          <a:p>
            <a:pPr marL="685800" lvl="1">
              <a:buFont typeface="Wingdings" charset="2"/>
              <a:buChar char="§"/>
            </a:pPr>
            <a:r>
              <a:rPr lang="en-GB" sz="1200" u="sng">
                <a:solidFill>
                  <a:srgbClr val="404040"/>
                </a:solidFill>
                <a:latin typeface="Arial"/>
                <a:cs typeface="Arial"/>
              </a:rPr>
              <a:t>Toxic</a:t>
            </a:r>
            <a:r>
              <a:rPr lang="en-GB" sz="1200" b="1">
                <a:solidFill>
                  <a:srgbClr val="404040"/>
                </a:solidFill>
                <a:latin typeface="Arial"/>
                <a:cs typeface="Arial"/>
              </a:rPr>
              <a:t> </a:t>
            </a:r>
            <a:r>
              <a:rPr lang="en-GB" sz="1200">
                <a:solidFill>
                  <a:srgbClr val="404040"/>
                </a:solidFill>
                <a:latin typeface="Arial"/>
                <a:cs typeface="Arial"/>
              </a:rPr>
              <a:t>–</a:t>
            </a:r>
            <a:r>
              <a:rPr lang="en-GB" sz="1200" b="1">
                <a:solidFill>
                  <a:srgbClr val="404040"/>
                </a:solidFill>
                <a:latin typeface="Arial"/>
                <a:cs typeface="Arial"/>
              </a:rPr>
              <a:t> </a:t>
            </a:r>
            <a:r>
              <a:rPr lang="en-GB" sz="1200">
                <a:solidFill>
                  <a:srgbClr val="FF0000"/>
                </a:solidFill>
                <a:latin typeface="Arial"/>
                <a:cs typeface="Arial"/>
              </a:rPr>
              <a:t>Bleeding and bruising, Hb, PLT, renal function, weight, hyperkalaemia</a:t>
            </a:r>
          </a:p>
          <a:p>
            <a:pPr marL="0" indent="0">
              <a:buNone/>
            </a:pPr>
            <a:endParaRPr lang="en-GB" sz="1200">
              <a:solidFill>
                <a:srgbClr val="404040"/>
              </a:solidFill>
              <a:latin typeface="Arial"/>
              <a:cs typeface="Arial"/>
            </a:endParaRPr>
          </a:p>
          <a:p>
            <a:endParaRPr lang="en-GB" sz="2000">
              <a:solidFill>
                <a:srgbClr val="000000"/>
              </a:solidFill>
              <a:latin typeface="Arial"/>
              <a:cs typeface="Arial"/>
            </a:endParaRPr>
          </a:p>
          <a:p>
            <a:endParaRPr lang="en-GB" sz="1100">
              <a:solidFill>
                <a:srgbClr val="000000"/>
              </a:solidFill>
              <a:latin typeface="Arial"/>
              <a:cs typeface="Arial"/>
            </a:endParaRPr>
          </a:p>
          <a:p>
            <a:endParaRPr lang="en-GB" sz="1100">
              <a:solidFill>
                <a:srgbClr val="000000"/>
              </a:solidFill>
              <a:latin typeface="Arial"/>
              <a:cs typeface="Arial"/>
            </a:endParaRPr>
          </a:p>
          <a:p>
            <a:pPr marL="0" indent="0">
              <a:buNone/>
            </a:pPr>
            <a:endParaRPr lang="en-GB" sz="1100">
              <a:solidFill>
                <a:srgbClr val="000000"/>
              </a:solidFill>
              <a:latin typeface="Arial"/>
              <a:cs typeface="Arial"/>
            </a:endParaRPr>
          </a:p>
        </p:txBody>
      </p:sp>
    </p:spTree>
    <p:extLst>
      <p:ext uri="{BB962C8B-B14F-4D97-AF65-F5344CB8AC3E}">
        <p14:creationId xmlns:p14="http://schemas.microsoft.com/office/powerpoint/2010/main" val="8001676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FFE86-834A-827D-E5F3-F0621A77FEB8}"/>
              </a:ext>
            </a:extLst>
          </p:cNvPr>
          <p:cNvSpPr>
            <a:spLocks noGrp="1"/>
          </p:cNvSpPr>
          <p:nvPr>
            <p:ph type="title"/>
          </p:nvPr>
        </p:nvSpPr>
        <p:spPr>
          <a:xfrm>
            <a:off x="712844" y="112451"/>
            <a:ext cx="8596668" cy="935114"/>
          </a:xfrm>
        </p:spPr>
        <p:txBody>
          <a:bodyPr>
            <a:normAutofit fontScale="90000"/>
          </a:bodyPr>
          <a:lstStyle/>
          <a:p>
            <a:pPr marL="285750" indent="-285750">
              <a:buFont typeface="Arial"/>
              <a:buChar char="•"/>
            </a:pPr>
            <a:r>
              <a:rPr lang="en-GB" sz="1800" b="1">
                <a:solidFill>
                  <a:schemeClr val="tx1"/>
                </a:solidFill>
                <a:latin typeface="Arial"/>
                <a:cs typeface="Arial"/>
              </a:rPr>
              <a:t>Critique the patient’s </a:t>
            </a:r>
            <a:r>
              <a:rPr lang="en-GB" sz="2000" b="1">
                <a:solidFill>
                  <a:schemeClr val="tx1"/>
                </a:solidFill>
                <a:latin typeface="Arial"/>
                <a:cs typeface="Arial"/>
              </a:rPr>
              <a:t>drug history</a:t>
            </a:r>
            <a:r>
              <a:rPr lang="en-GB" sz="1800" b="1">
                <a:solidFill>
                  <a:schemeClr val="tx1"/>
                </a:solidFill>
                <a:latin typeface="Arial"/>
                <a:cs typeface="Arial"/>
              </a:rPr>
              <a:t> (thiamine, lactulose, spironolactone) in view of her medical history. Explain the rationale behind the use of the prescribed drugs.  [30%]</a:t>
            </a:r>
          </a:p>
          <a:p>
            <a:endParaRPr lang="en-GB"/>
          </a:p>
        </p:txBody>
      </p:sp>
      <p:sp>
        <p:nvSpPr>
          <p:cNvPr id="3" name="Content Placeholder 2">
            <a:extLst>
              <a:ext uri="{FF2B5EF4-FFF2-40B4-BE49-F238E27FC236}">
                <a16:creationId xmlns:a16="http://schemas.microsoft.com/office/drawing/2014/main" id="{98D347FB-58E6-62A3-565B-FE3A7154D57C}"/>
              </a:ext>
            </a:extLst>
          </p:cNvPr>
          <p:cNvSpPr>
            <a:spLocks noGrp="1"/>
          </p:cNvSpPr>
          <p:nvPr>
            <p:ph idx="1"/>
          </p:nvPr>
        </p:nvSpPr>
        <p:spPr>
          <a:xfrm>
            <a:off x="213064" y="985420"/>
            <a:ext cx="9392576" cy="5872579"/>
          </a:xfrm>
        </p:spPr>
        <p:txBody>
          <a:bodyPr vert="horz" lIns="91440" tIns="45720" rIns="91440" bIns="45720" rtlCol="0" anchor="t">
            <a:normAutofit lnSpcReduction="10000"/>
          </a:bodyPr>
          <a:lstStyle/>
          <a:p>
            <a:pPr fontAlgn="base"/>
            <a:r>
              <a:rPr lang="en-GB" sz="1200" b="1" i="0">
                <a:solidFill>
                  <a:srgbClr val="FF0000"/>
                </a:solidFill>
                <a:effectLst/>
                <a:latin typeface="Arial" panose="020B0604020202020204" pitchFamily="34" charset="0"/>
              </a:rPr>
              <a:t>Thiamine 100 mg TDS </a:t>
            </a:r>
            <a:r>
              <a:rPr lang="en-GB" sz="1200" b="0" i="0">
                <a:solidFill>
                  <a:srgbClr val="FF0000"/>
                </a:solidFill>
                <a:effectLst/>
                <a:latin typeface="Arial" panose="020B0604020202020204" pitchFamily="34" charset="0"/>
              </a:rPr>
              <a:t>– Appropriate drug, formulation, dose and frequency of </a:t>
            </a:r>
            <a:r>
              <a:rPr lang="en-GB" sz="1200" b="0" i="0" err="1">
                <a:solidFill>
                  <a:srgbClr val="FF0000"/>
                </a:solidFill>
                <a:effectLst/>
                <a:latin typeface="Arial" panose="020B0604020202020204" pitchFamily="34" charset="0"/>
              </a:rPr>
              <a:t>thamine</a:t>
            </a:r>
            <a:r>
              <a:rPr lang="en-GB" sz="1200" b="0" i="0">
                <a:solidFill>
                  <a:srgbClr val="FF0000"/>
                </a:solidFill>
                <a:effectLst/>
                <a:latin typeface="Arial" panose="020B0604020202020204" pitchFamily="34" charset="0"/>
              </a:rPr>
              <a:t> used for the </a:t>
            </a:r>
            <a:r>
              <a:rPr lang="en-GB" sz="1200" b="0" i="0" u="sng">
                <a:solidFill>
                  <a:srgbClr val="FF0000"/>
                </a:solidFill>
                <a:effectLst/>
                <a:latin typeface="Arial" panose="020B0604020202020204" pitchFamily="34" charset="0"/>
              </a:rPr>
              <a:t>prevention</a:t>
            </a:r>
            <a:r>
              <a:rPr lang="en-GB" sz="1200" b="0" i="0">
                <a:solidFill>
                  <a:srgbClr val="FF0000"/>
                </a:solidFill>
                <a:effectLst/>
                <a:latin typeface="Arial" panose="020B0604020202020204" pitchFamily="34" charset="0"/>
              </a:rPr>
              <a:t> of Wernicke’s encephalopathy in this patient who continues to drink increased quantities of alcohol to reduce the risk of vitamin B deficiency.  </a:t>
            </a:r>
          </a:p>
          <a:p>
            <a:pPr fontAlgn="base"/>
            <a:r>
              <a:rPr lang="en-GB" sz="1200" b="0" i="0">
                <a:solidFill>
                  <a:srgbClr val="FF0000"/>
                </a:solidFill>
                <a:effectLst/>
                <a:latin typeface="Arial" panose="020B0604020202020204" pitchFamily="34" charset="0"/>
              </a:rPr>
              <a:t>Vitamin B is likely to become deficient due to poor oral intake and lowered vitamin a</a:t>
            </a:r>
            <a:r>
              <a:rPr lang="en-GB" sz="1200">
                <a:solidFill>
                  <a:srgbClr val="FF0000"/>
                </a:solidFill>
                <a:latin typeface="Arial" panose="020B0604020202020204" pitchFamily="34" charset="0"/>
              </a:rPr>
              <a:t>bsorption due to alcohol consumption as seen in this patient.  It can lead to Wernicke (encephalopathy)Korsakoff’s syndrome, an acute neuropsychiatric disorder which can develop into a long term condition.  </a:t>
            </a:r>
          </a:p>
          <a:p>
            <a:pPr fontAlgn="base"/>
            <a:r>
              <a:rPr lang="en-GB" sz="1200">
                <a:solidFill>
                  <a:srgbClr val="FF0000"/>
                </a:solidFill>
                <a:latin typeface="Arial" panose="020B0604020202020204" pitchFamily="34" charset="0"/>
              </a:rPr>
              <a:t>Patients </a:t>
            </a:r>
            <a:r>
              <a:rPr lang="en-GB" sz="1200" b="0" i="0">
                <a:solidFill>
                  <a:srgbClr val="FF0000"/>
                </a:solidFill>
                <a:effectLst/>
                <a:latin typeface="Arial" panose="020B0604020202020204" pitchFamily="34" charset="0"/>
              </a:rPr>
              <a:t>that continue to drink should remain on this indefinitely, thos</a:t>
            </a:r>
            <a:r>
              <a:rPr lang="en-GB" sz="1200">
                <a:solidFill>
                  <a:srgbClr val="FF0000"/>
                </a:solidFill>
                <a:latin typeface="Arial" panose="020B0604020202020204" pitchFamily="34" charset="0"/>
              </a:rPr>
              <a:t>e that become abstinent should continue for a further 6 months – patient still drinking therefore appropriate to continue</a:t>
            </a:r>
            <a:r>
              <a:rPr lang="en-GB" sz="1200" b="0" i="0">
                <a:solidFill>
                  <a:srgbClr val="FF0000"/>
                </a:solidFill>
                <a:effectLst/>
                <a:latin typeface="Arial" panose="020B0604020202020204" pitchFamily="34" charset="0"/>
              </a:rPr>
              <a:t>. </a:t>
            </a:r>
            <a:endParaRPr lang="en-GB" sz="1200" b="0" i="0">
              <a:solidFill>
                <a:srgbClr val="000000"/>
              </a:solidFill>
              <a:effectLst/>
              <a:latin typeface="Segoe UI" panose="020B0502040204020203" pitchFamily="34" charset="0"/>
            </a:endParaRPr>
          </a:p>
          <a:p>
            <a:pPr marL="0" indent="0" algn="l" rtl="0" fontAlgn="base">
              <a:buNone/>
            </a:pPr>
            <a:endParaRPr lang="en-GB" sz="1200" b="0" i="0">
              <a:solidFill>
                <a:srgbClr val="000000"/>
              </a:solidFill>
              <a:effectLst/>
              <a:latin typeface="Segoe UI" panose="020B0502040204020203" pitchFamily="34" charset="0"/>
            </a:endParaRPr>
          </a:p>
          <a:p>
            <a:pPr algn="l" rtl="0" fontAlgn="base"/>
            <a:r>
              <a:rPr lang="en-GB" sz="1200" b="1" i="0">
                <a:solidFill>
                  <a:srgbClr val="FF0000"/>
                </a:solidFill>
                <a:effectLst/>
                <a:latin typeface="Arial" panose="020B0604020202020204" pitchFamily="34" charset="0"/>
              </a:rPr>
              <a:t>Lactulose 40 mL TDS </a:t>
            </a:r>
            <a:r>
              <a:rPr lang="en-GB" sz="1200" b="0" i="0">
                <a:solidFill>
                  <a:srgbClr val="FF0000"/>
                </a:solidFill>
                <a:effectLst/>
                <a:latin typeface="Arial" panose="020B0604020202020204" pitchFamily="34" charset="0"/>
              </a:rPr>
              <a:t>– Appropriate drug, formulation, dose and frequency for the management of hepatic encephalopathy (provided it is producing the required affect).  Patient has severe liver disease (cirrhosis) prior to admission and so is likely to have had hepatic encephalopathy before or is at risk of it.  </a:t>
            </a:r>
          </a:p>
          <a:p>
            <a:pPr algn="l" rtl="0" fontAlgn="base"/>
            <a:r>
              <a:rPr lang="en-GB" sz="1200" b="0" i="0">
                <a:solidFill>
                  <a:srgbClr val="FF0000"/>
                </a:solidFill>
                <a:effectLst/>
                <a:latin typeface="Arial" panose="020B0604020202020204" pitchFamily="34" charset="0"/>
              </a:rPr>
              <a:t>Hepatic encephalopathy, caused by the excess of ammonia/nitrogenous waste (and other toxic waste products) which are not cleared by the liver due to the cirrhosis, that increase in concentration in the systemic circulation.  These can travel to the brain, cross the BBB and cause the symptoms of encephalopathy.  Lactulose reduces the gut pH reducing the ammonia producing bacteria of the gut, reduces the absorption of now ionised molecules and increases gut transit to reduce the presence of nitrogenous waste.  </a:t>
            </a:r>
            <a:endParaRPr lang="en-GB" sz="1200" b="0" i="0">
              <a:solidFill>
                <a:srgbClr val="000000"/>
              </a:solidFill>
              <a:effectLst/>
              <a:latin typeface="Segoe UI" panose="020B0502040204020203" pitchFamily="34" charset="0"/>
            </a:endParaRPr>
          </a:p>
          <a:p>
            <a:pPr fontAlgn="base"/>
            <a:r>
              <a:rPr lang="en-GB" sz="1200">
                <a:solidFill>
                  <a:srgbClr val="FF0000"/>
                </a:solidFill>
                <a:latin typeface="Arial" panose="020B0604020202020204" pitchFamily="34" charset="0"/>
              </a:rPr>
              <a:t>Needs to produce 2-3 soft stool a day to be effective at reducing the nitrogenous load of the gut.  </a:t>
            </a:r>
          </a:p>
          <a:p>
            <a:pPr marL="0" indent="0" fontAlgn="base">
              <a:buNone/>
            </a:pPr>
            <a:endParaRPr lang="en-GB" sz="1200" b="0" i="0">
              <a:solidFill>
                <a:srgbClr val="000000"/>
              </a:solidFill>
              <a:effectLst/>
              <a:latin typeface="Segoe UI" panose="020B0502040204020203" pitchFamily="34" charset="0"/>
            </a:endParaRPr>
          </a:p>
          <a:p>
            <a:pPr algn="l" rtl="0" fontAlgn="base"/>
            <a:r>
              <a:rPr lang="en-GB" sz="1200" b="1" i="0">
                <a:solidFill>
                  <a:srgbClr val="FF0000"/>
                </a:solidFill>
                <a:effectLst/>
                <a:latin typeface="Arial" panose="020B0604020202020204" pitchFamily="34" charset="0"/>
              </a:rPr>
              <a:t>Spironolactone 300 mg OD </a:t>
            </a:r>
            <a:r>
              <a:rPr lang="en-GB" sz="1200" b="0" i="0">
                <a:solidFill>
                  <a:srgbClr val="FF0000"/>
                </a:solidFill>
                <a:effectLst/>
                <a:latin typeface="Arial" panose="020B0604020202020204" pitchFamily="34" charset="0"/>
              </a:rPr>
              <a:t>– Appropriate drug, formulation, dose and frequency, and first line pharmacological management of ascites (patient’s examination indicates this).  As patients abdomen is distended, </a:t>
            </a:r>
            <a:r>
              <a:rPr lang="en-GB" sz="1200">
                <a:solidFill>
                  <a:srgbClr val="FF0000"/>
                </a:solidFill>
                <a:latin typeface="Arial" panose="020B0604020202020204" pitchFamily="34" charset="0"/>
              </a:rPr>
              <a:t>the dose may be too low or this may be due to poor adherence – re-start regular dosing and monitor, up titrate to 400mg daily if weight loss not seen.</a:t>
            </a:r>
            <a:r>
              <a:rPr lang="en-GB" sz="1200" b="0" i="0">
                <a:solidFill>
                  <a:srgbClr val="FF0000"/>
                </a:solidFill>
                <a:effectLst/>
                <a:latin typeface="Arial" panose="020B0604020202020204" pitchFamily="34" charset="0"/>
              </a:rPr>
              <a:t>  </a:t>
            </a:r>
          </a:p>
          <a:p>
            <a:pPr fontAlgn="base"/>
            <a:r>
              <a:rPr lang="en-GB" sz="1200">
                <a:solidFill>
                  <a:srgbClr val="FF0000"/>
                </a:solidFill>
                <a:latin typeface="Arial" panose="020B0604020202020204" pitchFamily="34" charset="0"/>
              </a:rPr>
              <a:t>Liver cirrhosis and disordered liver architecture lead to the formation of collateral circulation and an increase in portal hypertension.  Along with a reduction in the production of albumin and activation of the renin-angiotensin/</a:t>
            </a:r>
            <a:r>
              <a:rPr lang="en-GB" sz="1200" err="1">
                <a:solidFill>
                  <a:srgbClr val="FF0000"/>
                </a:solidFill>
                <a:latin typeface="Arial" panose="020B0604020202020204" pitchFamily="34" charset="0"/>
              </a:rPr>
              <a:t>aldesterone</a:t>
            </a:r>
            <a:r>
              <a:rPr lang="en-GB" sz="1200">
                <a:solidFill>
                  <a:srgbClr val="FF0000"/>
                </a:solidFill>
                <a:latin typeface="Arial" panose="020B0604020202020204" pitchFamily="34" charset="0"/>
              </a:rPr>
              <a:t> system (due to reduced blood flow to the kidneys).  This increases fluid reabsorption in the kidney and causes a redistribution of fluid within the abdomen.  Aldosterone is also usually broken down in the liver but due to reduced metabolising capacity this is also not possible. </a:t>
            </a:r>
            <a:endParaRPr lang="en-GB" sz="1200" b="0" i="0">
              <a:solidFill>
                <a:srgbClr val="FF0000"/>
              </a:solidFill>
              <a:effectLst/>
              <a:latin typeface="Arial" panose="020B0604020202020204" pitchFamily="34" charset="0"/>
            </a:endParaRPr>
          </a:p>
          <a:p>
            <a:pPr algn="l" rtl="0" fontAlgn="base"/>
            <a:r>
              <a:rPr lang="en-GB" sz="1200" b="0" i="0">
                <a:solidFill>
                  <a:srgbClr val="FF0000"/>
                </a:solidFill>
                <a:effectLst/>
                <a:latin typeface="Arial" panose="020B0604020202020204" pitchFamily="34" charset="0"/>
              </a:rPr>
              <a:t>Spironolactone is diuretic treatment to mobilise and remove intra-abdominal fluid and spironolactone is an aldosterone antagonist to reduce its effect. </a:t>
            </a:r>
            <a:endParaRPr lang="en-GB" sz="1200"/>
          </a:p>
        </p:txBody>
      </p:sp>
    </p:spTree>
    <p:extLst>
      <p:ext uri="{BB962C8B-B14F-4D97-AF65-F5344CB8AC3E}">
        <p14:creationId xmlns:p14="http://schemas.microsoft.com/office/powerpoint/2010/main" val="3290953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B6D8C-3B3A-2457-6DE3-7002BEE5737E}"/>
              </a:ext>
            </a:extLst>
          </p:cNvPr>
          <p:cNvSpPr>
            <a:spLocks noGrp="1"/>
          </p:cNvSpPr>
          <p:nvPr>
            <p:ph type="title"/>
          </p:nvPr>
        </p:nvSpPr>
        <p:spPr>
          <a:xfrm>
            <a:off x="580058" y="1251446"/>
            <a:ext cx="8596668" cy="1826581"/>
          </a:xfrm>
        </p:spPr>
        <p:txBody>
          <a:bodyPr/>
          <a:lstStyle/>
          <a:p>
            <a:r>
              <a:rPr lang="en-GB" b="1"/>
              <a:t>REMINDER FROM EXAM SUPPORT WORKSHOP:</a:t>
            </a:r>
          </a:p>
        </p:txBody>
      </p:sp>
      <p:sp>
        <p:nvSpPr>
          <p:cNvPr id="3" name="Text Placeholder 2">
            <a:extLst>
              <a:ext uri="{FF2B5EF4-FFF2-40B4-BE49-F238E27FC236}">
                <a16:creationId xmlns:a16="http://schemas.microsoft.com/office/drawing/2014/main" id="{C248ACEC-F2EA-3959-955F-06AC8FC3CAF4}"/>
              </a:ext>
            </a:extLst>
          </p:cNvPr>
          <p:cNvSpPr>
            <a:spLocks noGrp="1"/>
          </p:cNvSpPr>
          <p:nvPr>
            <p:ph type="body" idx="1"/>
          </p:nvPr>
        </p:nvSpPr>
        <p:spPr/>
        <p:txBody>
          <a:bodyPr/>
          <a:lstStyle/>
          <a:p>
            <a:r>
              <a:rPr lang="en-GB"/>
              <a:t> </a:t>
            </a:r>
          </a:p>
        </p:txBody>
      </p:sp>
    </p:spTree>
    <p:extLst>
      <p:ext uri="{BB962C8B-B14F-4D97-AF65-F5344CB8AC3E}">
        <p14:creationId xmlns:p14="http://schemas.microsoft.com/office/powerpoint/2010/main" val="11417705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A09F9-F55D-5076-67A3-7C07E7079F6E}"/>
              </a:ext>
            </a:extLst>
          </p:cNvPr>
          <p:cNvSpPr>
            <a:spLocks noGrp="1"/>
          </p:cNvSpPr>
          <p:nvPr>
            <p:ph type="title"/>
          </p:nvPr>
        </p:nvSpPr>
        <p:spPr>
          <a:xfrm>
            <a:off x="677334" y="254493"/>
            <a:ext cx="8596668" cy="970625"/>
          </a:xfrm>
        </p:spPr>
        <p:txBody>
          <a:bodyPr/>
          <a:lstStyle/>
          <a:p>
            <a:pPr marL="285750" indent="-285750">
              <a:buFont typeface="Arial"/>
              <a:buChar char="•"/>
            </a:pPr>
            <a:r>
              <a:rPr lang="en-GB" sz="1800" b="1">
                <a:solidFill>
                  <a:schemeClr val="tx1"/>
                </a:solidFill>
                <a:latin typeface="Arial"/>
                <a:cs typeface="Arial"/>
              </a:rPr>
              <a:t>Critique the patient’s </a:t>
            </a:r>
            <a:r>
              <a:rPr lang="en-GB" sz="2000" b="1">
                <a:solidFill>
                  <a:schemeClr val="tx1"/>
                </a:solidFill>
                <a:latin typeface="Arial"/>
                <a:cs typeface="Arial"/>
              </a:rPr>
              <a:t>acute management</a:t>
            </a:r>
            <a:r>
              <a:rPr lang="en-GB" sz="1800" b="1">
                <a:solidFill>
                  <a:schemeClr val="tx1"/>
                </a:solidFill>
                <a:latin typeface="Arial"/>
                <a:cs typeface="Arial"/>
              </a:rPr>
              <a:t> during admission. For any pharmaceutical care issues identified describe the action you would like to take to resolve these.  [35%] </a:t>
            </a:r>
          </a:p>
          <a:p>
            <a:endParaRPr lang="en-GB"/>
          </a:p>
        </p:txBody>
      </p:sp>
      <p:sp>
        <p:nvSpPr>
          <p:cNvPr id="3" name="Content Placeholder 2">
            <a:extLst>
              <a:ext uri="{FF2B5EF4-FFF2-40B4-BE49-F238E27FC236}">
                <a16:creationId xmlns:a16="http://schemas.microsoft.com/office/drawing/2014/main" id="{1D055CBF-8256-108E-85C1-9F20C6EED129}"/>
              </a:ext>
            </a:extLst>
          </p:cNvPr>
          <p:cNvSpPr>
            <a:spLocks noGrp="1"/>
          </p:cNvSpPr>
          <p:nvPr>
            <p:ph idx="1"/>
          </p:nvPr>
        </p:nvSpPr>
        <p:spPr>
          <a:xfrm>
            <a:off x="337351" y="1225119"/>
            <a:ext cx="9774315" cy="5477522"/>
          </a:xfrm>
        </p:spPr>
        <p:txBody>
          <a:bodyPr vert="horz" lIns="91440" tIns="45720" rIns="91440" bIns="45720" rtlCol="0" anchor="t">
            <a:normAutofit fontScale="85000" lnSpcReduction="10000"/>
          </a:bodyPr>
          <a:lstStyle/>
          <a:p>
            <a:r>
              <a:rPr lang="en-GB">
                <a:solidFill>
                  <a:srgbClr val="FF0000"/>
                </a:solidFill>
              </a:rPr>
              <a:t>Patients </a:t>
            </a:r>
            <a:r>
              <a:rPr lang="en-GB" err="1">
                <a:solidFill>
                  <a:srgbClr val="FF0000"/>
                </a:solidFill>
              </a:rPr>
              <a:t>MHx</a:t>
            </a:r>
            <a:r>
              <a:rPr lang="en-GB">
                <a:solidFill>
                  <a:srgbClr val="FF0000"/>
                </a:solidFill>
              </a:rPr>
              <a:t> (chronic alcohol use and cirrhosis), continued drinking and signs on examination (slurred speech, disorientation, agitation, confusion, shaking, nausea, sweating) – are all symptoms of acute alcohol withdrawal.</a:t>
            </a:r>
          </a:p>
          <a:p>
            <a:r>
              <a:rPr lang="en-GB">
                <a:solidFill>
                  <a:srgbClr val="FF0000"/>
                </a:solidFill>
              </a:rPr>
              <a:t>CIWA-</a:t>
            </a:r>
            <a:r>
              <a:rPr lang="en-GB" err="1">
                <a:solidFill>
                  <a:srgbClr val="FF0000"/>
                </a:solidFill>
              </a:rPr>
              <a:t>Ar</a:t>
            </a:r>
            <a:r>
              <a:rPr lang="en-GB">
                <a:solidFill>
                  <a:srgbClr val="FF0000"/>
                </a:solidFill>
              </a:rPr>
              <a:t> (Clinical Institute Withdrawal Assessment of Alcohol) – score of more than 10 implies pharmacological treatment is required (withdrawal is present).</a:t>
            </a:r>
          </a:p>
          <a:p>
            <a:r>
              <a:rPr lang="en-GB">
                <a:solidFill>
                  <a:srgbClr val="FF0000"/>
                </a:solidFill>
              </a:rPr>
              <a:t>SADQ (Severity of Alcohol Dependence Questionnaire) – score of 30 indicates high dependence.</a:t>
            </a:r>
          </a:p>
          <a:p>
            <a:pPr lvl="1"/>
            <a:r>
              <a:rPr lang="en-GB">
                <a:solidFill>
                  <a:srgbClr val="FF0000"/>
                </a:solidFill>
              </a:rPr>
              <a:t>Pharmacological treatment appropriate</a:t>
            </a:r>
          </a:p>
          <a:p>
            <a:r>
              <a:rPr lang="en-GB">
                <a:solidFill>
                  <a:srgbClr val="FF0000"/>
                </a:solidFill>
              </a:rPr>
              <a:t>STAT dose of chlordiazepoxide given and oxazepam 20mg PRN prescribed to be administered via CIWA-Ar.  </a:t>
            </a:r>
          </a:p>
          <a:p>
            <a:pPr lvl="1"/>
            <a:r>
              <a:rPr lang="en-GB">
                <a:solidFill>
                  <a:srgbClr val="FF0000"/>
                </a:solidFill>
              </a:rPr>
              <a:t>Management appropriate</a:t>
            </a:r>
          </a:p>
          <a:p>
            <a:pPr fontAlgn="base"/>
            <a:r>
              <a:rPr lang="en-GB" sz="1800" b="0" i="0">
                <a:solidFill>
                  <a:srgbClr val="FF0000"/>
                </a:solidFill>
                <a:effectLst/>
                <a:latin typeface="Arial" panose="020B0604020202020204" pitchFamily="34" charset="0"/>
              </a:rPr>
              <a:t>Benzodiazepines are required for management of the symptoms of alcohol withdrawal and to prevent progression to more serious symptoms</a:t>
            </a:r>
            <a:r>
              <a:rPr lang="en-GB">
                <a:solidFill>
                  <a:srgbClr val="FF0000"/>
                </a:solidFill>
                <a:latin typeface="Arial" panose="020B0604020202020204" pitchFamily="34" charset="0"/>
              </a:rPr>
              <a:t>.  </a:t>
            </a:r>
          </a:p>
          <a:p>
            <a:pPr fontAlgn="base"/>
            <a:r>
              <a:rPr lang="en-GB">
                <a:solidFill>
                  <a:srgbClr val="FF0000"/>
                </a:solidFill>
                <a:latin typeface="Arial" panose="020B0604020202020204" pitchFamily="34" charset="0"/>
              </a:rPr>
              <a:t>An initial dose of </a:t>
            </a:r>
            <a:r>
              <a:rPr lang="en-GB" err="1">
                <a:solidFill>
                  <a:srgbClr val="FF0000"/>
                </a:solidFill>
                <a:latin typeface="Arial" panose="020B0604020202020204" pitchFamily="34" charset="0"/>
              </a:rPr>
              <a:t>chlordiazerpoxide</a:t>
            </a:r>
            <a:r>
              <a:rPr lang="en-GB">
                <a:solidFill>
                  <a:srgbClr val="FF0000"/>
                </a:solidFill>
                <a:latin typeface="Arial" panose="020B0604020202020204" pitchFamily="34" charset="0"/>
              </a:rPr>
              <a:t> is appropriate prior to initiating the symptom triggered regime. </a:t>
            </a:r>
            <a:r>
              <a:rPr lang="en-GB" sz="1800" b="0" i="0">
                <a:solidFill>
                  <a:srgbClr val="FF0000"/>
                </a:solidFill>
                <a:effectLst/>
                <a:latin typeface="Arial" panose="020B0604020202020204" pitchFamily="34" charset="0"/>
              </a:rPr>
              <a:t>Chlordiazepoxide has a long half-life and is preferred as it may be more effective than short acting ones at preventing seizures and delirium and has less rebound.  However, there is a risk of accumulation especially in those with liver disease, like JT - blood tests (reduce albumin, increase PT, generally abnormal LFTs) imply, and diagnosis confirms cirrhosis.  </a:t>
            </a:r>
            <a:endParaRPr lang="en-GB" b="0" i="0">
              <a:solidFill>
                <a:srgbClr val="000000"/>
              </a:solidFill>
              <a:effectLst/>
              <a:latin typeface="Segoe UI" panose="020B0502040204020203" pitchFamily="34" charset="0"/>
            </a:endParaRPr>
          </a:p>
          <a:p>
            <a:pPr algn="l" rtl="0" fontAlgn="base"/>
            <a:r>
              <a:rPr lang="en-GB" sz="1800" b="0" i="0">
                <a:solidFill>
                  <a:srgbClr val="FF0000"/>
                </a:solidFill>
                <a:effectLst/>
                <a:latin typeface="Arial" panose="020B0604020202020204" pitchFamily="34" charset="0"/>
              </a:rPr>
              <a:t>Therefore, oxazepam is an appropriate choice as it has a shorter half-life and less prone to accumulation and toxicity.  Close monitoring required due to risk of rebound.   </a:t>
            </a:r>
            <a:endParaRPr lang="en-GB" b="0" i="0">
              <a:solidFill>
                <a:srgbClr val="000000"/>
              </a:solidFill>
              <a:effectLst/>
              <a:latin typeface="Segoe UI" panose="020B0502040204020203" pitchFamily="34" charset="0"/>
            </a:endParaRPr>
          </a:p>
          <a:p>
            <a:pPr algn="l" rtl="0" fontAlgn="base"/>
            <a:r>
              <a:rPr lang="en-GB" sz="1800" b="0" i="0">
                <a:solidFill>
                  <a:srgbClr val="FF0000"/>
                </a:solidFill>
                <a:effectLst/>
                <a:latin typeface="Arial" panose="020B0604020202020204" pitchFamily="34" charset="0"/>
              </a:rPr>
              <a:t>Symptom triggered regime based on CIWA-</a:t>
            </a:r>
            <a:r>
              <a:rPr lang="en-GB" sz="1800" b="0" i="0" err="1">
                <a:solidFill>
                  <a:srgbClr val="FF0000"/>
                </a:solidFill>
                <a:effectLst/>
                <a:latin typeface="Arial" panose="020B0604020202020204" pitchFamily="34" charset="0"/>
              </a:rPr>
              <a:t>Ar</a:t>
            </a:r>
            <a:r>
              <a:rPr lang="en-GB" sz="1800" b="0" i="0">
                <a:solidFill>
                  <a:srgbClr val="FF0000"/>
                </a:solidFill>
                <a:effectLst/>
                <a:latin typeface="Arial" panose="020B0604020202020204" pitchFamily="34" charset="0"/>
              </a:rPr>
              <a:t> rather than fixed regime and lowest dose is preferred over fixed regime. </a:t>
            </a:r>
            <a:endParaRPr lang="en-GB" b="0" i="0">
              <a:solidFill>
                <a:srgbClr val="000000"/>
              </a:solidFill>
              <a:effectLst/>
              <a:latin typeface="Segoe UI" panose="020B0502040204020203" pitchFamily="34" charset="0"/>
            </a:endParaRPr>
          </a:p>
          <a:p>
            <a:pPr marL="0" indent="0" algn="l" rtl="0" fontAlgn="base">
              <a:buNone/>
            </a:pPr>
            <a:endParaRPr lang="en-GB" b="0" i="0">
              <a:solidFill>
                <a:srgbClr val="000000"/>
              </a:solidFill>
              <a:effectLst/>
              <a:latin typeface="Segoe UI" panose="020B0502040204020203" pitchFamily="34" charset="0"/>
            </a:endParaRPr>
          </a:p>
          <a:p>
            <a:pPr lvl="1"/>
            <a:endParaRPr lang="en-GB"/>
          </a:p>
        </p:txBody>
      </p:sp>
    </p:spTree>
    <p:extLst>
      <p:ext uri="{BB962C8B-B14F-4D97-AF65-F5344CB8AC3E}">
        <p14:creationId xmlns:p14="http://schemas.microsoft.com/office/powerpoint/2010/main" val="7441731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6A7AC0-CBE4-15E4-C944-08659632ECCD}"/>
              </a:ext>
            </a:extLst>
          </p:cNvPr>
          <p:cNvSpPr>
            <a:spLocks noGrp="1"/>
          </p:cNvSpPr>
          <p:nvPr>
            <p:ph idx="1"/>
          </p:nvPr>
        </p:nvSpPr>
        <p:spPr>
          <a:xfrm>
            <a:off x="221942" y="532661"/>
            <a:ext cx="9685538" cy="6161102"/>
          </a:xfrm>
        </p:spPr>
        <p:txBody>
          <a:bodyPr vert="horz" lIns="91440" tIns="45720" rIns="91440" bIns="45720" rtlCol="0" anchor="t">
            <a:normAutofit fontScale="92500" lnSpcReduction="20000"/>
          </a:bodyPr>
          <a:lstStyle/>
          <a:p>
            <a:pPr fontAlgn="base"/>
            <a:r>
              <a:rPr lang="en-GB" sz="1800" b="0" i="0" dirty="0">
                <a:solidFill>
                  <a:srgbClr val="FF0000"/>
                </a:solidFill>
                <a:effectLst/>
                <a:latin typeface="Arial"/>
                <a:cs typeface="Arial"/>
              </a:rPr>
              <a:t>Patient should be on </a:t>
            </a:r>
            <a:r>
              <a:rPr lang="en-GB" sz="1800" b="1" i="0" dirty="0">
                <a:solidFill>
                  <a:srgbClr val="FF0000"/>
                </a:solidFill>
                <a:effectLst/>
                <a:latin typeface="Arial"/>
                <a:cs typeface="Arial"/>
              </a:rPr>
              <a:t>IV </a:t>
            </a:r>
            <a:r>
              <a:rPr lang="en-GB" sz="1800" b="1" i="0" dirty="0" err="1">
                <a:solidFill>
                  <a:srgbClr val="FF0000"/>
                </a:solidFill>
                <a:effectLst/>
                <a:latin typeface="Arial"/>
                <a:cs typeface="Arial"/>
              </a:rPr>
              <a:t>pabrinex</a:t>
            </a:r>
            <a:r>
              <a:rPr lang="en-GB" sz="1800" b="1" i="0" dirty="0">
                <a:solidFill>
                  <a:srgbClr val="FF0000"/>
                </a:solidFill>
                <a:effectLst/>
                <a:latin typeface="Arial"/>
                <a:cs typeface="Arial"/>
              </a:rPr>
              <a:t> </a:t>
            </a:r>
            <a:r>
              <a:rPr lang="en-GB" sz="1800" b="0" i="0" dirty="0">
                <a:solidFill>
                  <a:srgbClr val="FF0000"/>
                </a:solidFill>
                <a:effectLst/>
                <a:latin typeface="Arial"/>
                <a:cs typeface="Arial"/>
              </a:rPr>
              <a:t>to prevent/manage (unclear </a:t>
            </a:r>
            <a:r>
              <a:rPr lang="en-GB" dirty="0">
                <a:solidFill>
                  <a:srgbClr val="FF0000"/>
                </a:solidFill>
                <a:latin typeface="Arial"/>
                <a:cs typeface="Arial"/>
              </a:rPr>
              <a:t>what symptoms the patient has are due to)</a:t>
            </a:r>
            <a:r>
              <a:rPr lang="en-GB" sz="1800" b="0" i="0" dirty="0">
                <a:solidFill>
                  <a:srgbClr val="FF0000"/>
                </a:solidFill>
                <a:effectLst/>
                <a:latin typeface="Arial"/>
                <a:cs typeface="Arial"/>
              </a:rPr>
              <a:t> Wernicke’s encephalopathy.  Low threshold for starting.  Patient not been taking thiamine Po and poor oral intake.  </a:t>
            </a:r>
            <a:r>
              <a:rPr lang="en-GB" sz="1800" b="0" i="0" dirty="0" err="1">
                <a:solidFill>
                  <a:srgbClr val="FF0000"/>
                </a:solidFill>
                <a:effectLst/>
                <a:latin typeface="Arial"/>
                <a:cs typeface="Arial"/>
              </a:rPr>
              <a:t>Pabrinex</a:t>
            </a:r>
            <a:r>
              <a:rPr lang="en-GB" sz="1800" b="0" i="0" dirty="0">
                <a:solidFill>
                  <a:srgbClr val="FF0000"/>
                </a:solidFill>
                <a:effectLst/>
                <a:latin typeface="Arial"/>
                <a:cs typeface="Arial"/>
              </a:rPr>
              <a:t> IV high potency (vit B and C injection) – 2 pairs TDS for 3-5 days. </a:t>
            </a:r>
            <a:r>
              <a:rPr lang="en-GB" dirty="0">
                <a:solidFill>
                  <a:srgbClr val="FF0000"/>
                </a:solidFill>
                <a:latin typeface="Arial"/>
                <a:cs typeface="Arial"/>
              </a:rPr>
              <a:t> </a:t>
            </a:r>
            <a:r>
              <a:rPr lang="en-GB" sz="1800" b="0" i="0" dirty="0">
                <a:solidFill>
                  <a:srgbClr val="FF0000"/>
                </a:solidFill>
                <a:effectLst/>
                <a:latin typeface="Arial"/>
                <a:cs typeface="Arial"/>
              </a:rPr>
              <a:t> Continue with oral thiamine to prevent omission from discharge.  Remain on oral thiamine for 3-6 months after cessation of alcohol or indefinitely if still drinking.  </a:t>
            </a:r>
            <a:endParaRPr lang="en-GB" sz="1800" dirty="0">
              <a:solidFill>
                <a:srgbClr val="000000"/>
              </a:solidFill>
              <a:latin typeface="Arial"/>
              <a:cs typeface="Arial"/>
            </a:endParaRPr>
          </a:p>
          <a:p>
            <a:pPr marL="0" indent="0" algn="l" rtl="0" fontAlgn="base">
              <a:buNone/>
            </a:pPr>
            <a:endParaRPr lang="en-GB" b="0" i="0">
              <a:solidFill>
                <a:srgbClr val="000000"/>
              </a:solidFill>
              <a:effectLst/>
              <a:latin typeface="Segoe UI" panose="020B0502040204020203" pitchFamily="34" charset="0"/>
            </a:endParaRPr>
          </a:p>
          <a:p>
            <a:pPr algn="l" rtl="0" fontAlgn="base"/>
            <a:r>
              <a:rPr lang="en-GB" sz="1800" b="0" i="0" dirty="0">
                <a:solidFill>
                  <a:srgbClr val="FF0000"/>
                </a:solidFill>
                <a:effectLst/>
                <a:latin typeface="Arial"/>
                <a:cs typeface="Arial"/>
              </a:rPr>
              <a:t>Discuss with doctors the need for </a:t>
            </a:r>
            <a:r>
              <a:rPr lang="en-GB" sz="1800" b="1" i="0" dirty="0">
                <a:solidFill>
                  <a:srgbClr val="FF0000"/>
                </a:solidFill>
                <a:effectLst/>
                <a:latin typeface="Arial"/>
                <a:cs typeface="Arial"/>
              </a:rPr>
              <a:t>propranolol</a:t>
            </a:r>
            <a:r>
              <a:rPr lang="en-GB" sz="1800" b="0" i="0" dirty="0">
                <a:solidFill>
                  <a:srgbClr val="FF0000"/>
                </a:solidFill>
                <a:effectLst/>
                <a:latin typeface="Arial"/>
                <a:cs typeface="Arial"/>
              </a:rPr>
              <a:t> to manage portal hypertension.  Signs present. Cautious initiation required as extensive first pass metabolism. </a:t>
            </a:r>
            <a:endParaRPr lang="en-GB" b="0" i="0" dirty="0">
              <a:solidFill>
                <a:srgbClr val="000000"/>
              </a:solidFill>
              <a:effectLst/>
              <a:latin typeface="Arial"/>
              <a:cs typeface="Arial"/>
            </a:endParaRPr>
          </a:p>
          <a:p>
            <a:pPr marL="0" indent="0" algn="l" rtl="0" fontAlgn="base">
              <a:buNone/>
            </a:pPr>
            <a:endParaRPr lang="en-GB" b="0" i="0">
              <a:solidFill>
                <a:srgbClr val="000000"/>
              </a:solidFill>
              <a:effectLst/>
              <a:latin typeface="Segoe UI" panose="020B0502040204020203" pitchFamily="34" charset="0"/>
            </a:endParaRPr>
          </a:p>
          <a:p>
            <a:pPr algn="l" rtl="0" fontAlgn="base"/>
            <a:r>
              <a:rPr lang="en-GB" sz="1800" b="1" i="0" dirty="0">
                <a:solidFill>
                  <a:srgbClr val="FF0000"/>
                </a:solidFill>
                <a:effectLst/>
                <a:latin typeface="Arial"/>
                <a:cs typeface="Arial"/>
              </a:rPr>
              <a:t>Spironolactone</a:t>
            </a:r>
            <a:r>
              <a:rPr lang="en-GB" sz="1800" b="0" i="0" dirty="0">
                <a:solidFill>
                  <a:srgbClr val="FF0000"/>
                </a:solidFill>
                <a:effectLst/>
                <a:latin typeface="Arial"/>
                <a:cs typeface="Arial"/>
              </a:rPr>
              <a:t> missing from chart.  Patient should continue to receive this for ascites.  Potential for dose increase if 0.5-0.75 kg/day weight loss not seen. </a:t>
            </a:r>
            <a:endParaRPr lang="en-GB" b="0" i="0" dirty="0">
              <a:solidFill>
                <a:srgbClr val="000000"/>
              </a:solidFill>
              <a:effectLst/>
              <a:latin typeface="Arial"/>
              <a:cs typeface="Arial"/>
            </a:endParaRPr>
          </a:p>
          <a:p>
            <a:pPr marL="0" indent="0" algn="l" rtl="0" fontAlgn="base">
              <a:buNone/>
            </a:pPr>
            <a:endParaRPr lang="en-GB" b="0" i="0">
              <a:solidFill>
                <a:srgbClr val="000000"/>
              </a:solidFill>
              <a:effectLst/>
              <a:latin typeface="Segoe UI" panose="020B0502040204020203" pitchFamily="34" charset="0"/>
            </a:endParaRPr>
          </a:p>
          <a:p>
            <a:pPr fontAlgn="base"/>
            <a:r>
              <a:rPr lang="en-GB" sz="1800" b="0" i="0" dirty="0">
                <a:solidFill>
                  <a:srgbClr val="FF0000"/>
                </a:solidFill>
                <a:effectLst/>
                <a:latin typeface="Arial"/>
                <a:cs typeface="Arial"/>
              </a:rPr>
              <a:t>VTE risk assessment not completed, </a:t>
            </a:r>
            <a:r>
              <a:rPr lang="en-GB" sz="1800" b="0" i="0" dirty="0" err="1">
                <a:solidFill>
                  <a:srgbClr val="FF0000"/>
                </a:solidFill>
                <a:effectLst/>
                <a:latin typeface="Arial"/>
                <a:cs typeface="Arial"/>
              </a:rPr>
              <a:t>dalteparin</a:t>
            </a:r>
            <a:r>
              <a:rPr lang="en-GB" sz="1800" b="0" i="0" dirty="0">
                <a:solidFill>
                  <a:srgbClr val="FF0000"/>
                </a:solidFill>
                <a:effectLst/>
                <a:latin typeface="Arial"/>
                <a:cs typeface="Arial"/>
              </a:rPr>
              <a:t> prescribed. </a:t>
            </a:r>
            <a:r>
              <a:rPr lang="en-GB" dirty="0">
                <a:solidFill>
                  <a:srgbClr val="FF0000"/>
                </a:solidFill>
                <a:latin typeface="Arial"/>
                <a:cs typeface="Arial"/>
              </a:rPr>
              <a:t>Ensure risk assessment is completed and risks associated with deranged PT discussed with the medical team.</a:t>
            </a:r>
            <a:endParaRPr lang="en-GB" b="0" i="0" dirty="0">
              <a:solidFill>
                <a:srgbClr val="000000"/>
              </a:solidFill>
              <a:effectLst/>
              <a:latin typeface="Segoe UI" panose="020B0502040204020203" pitchFamily="34" charset="0"/>
            </a:endParaRPr>
          </a:p>
          <a:p>
            <a:pPr marL="0" indent="0" algn="l" rtl="0" fontAlgn="base">
              <a:buNone/>
            </a:pPr>
            <a:endParaRPr lang="en-GB" b="0" i="0">
              <a:solidFill>
                <a:srgbClr val="000000"/>
              </a:solidFill>
              <a:effectLst/>
              <a:latin typeface="Segoe UI" panose="020B0502040204020203" pitchFamily="34" charset="0"/>
            </a:endParaRPr>
          </a:p>
          <a:p>
            <a:pPr algn="l" rtl="0" fontAlgn="base"/>
            <a:r>
              <a:rPr lang="en-GB" sz="1800" b="1" i="0" dirty="0" err="1">
                <a:solidFill>
                  <a:srgbClr val="FF0000"/>
                </a:solidFill>
                <a:effectLst/>
                <a:latin typeface="Arial"/>
                <a:cs typeface="Arial"/>
              </a:rPr>
              <a:t>Phytomenadione</a:t>
            </a:r>
            <a:r>
              <a:rPr lang="en-GB" sz="1800" b="0" i="0" dirty="0">
                <a:solidFill>
                  <a:srgbClr val="FF0000"/>
                </a:solidFill>
                <a:effectLst/>
                <a:latin typeface="Arial"/>
                <a:cs typeface="Arial"/>
              </a:rPr>
              <a:t> to try to manage prolonged PT – 10mg OD IV 3 days.  Likely to not be effective as patient has cirrhosis and raised PT unlikely to be due to poor vitamin K absorption, instead due to reduced hepatic production of clotting factors.</a:t>
            </a:r>
          </a:p>
          <a:p>
            <a:endParaRPr lang="en-GB">
              <a:solidFill>
                <a:srgbClr val="FF0000"/>
              </a:solidFill>
              <a:latin typeface="Arial" panose="020B0604020202020204" pitchFamily="34" charset="0"/>
            </a:endParaRPr>
          </a:p>
          <a:p>
            <a:r>
              <a:rPr lang="en-GB" dirty="0">
                <a:solidFill>
                  <a:srgbClr val="FF0000"/>
                </a:solidFill>
                <a:latin typeface="Arial"/>
                <a:cs typeface="Arial"/>
              </a:rPr>
              <a:t>Encourage </a:t>
            </a:r>
            <a:r>
              <a:rPr lang="en-GB" b="1" dirty="0">
                <a:solidFill>
                  <a:srgbClr val="FF0000"/>
                </a:solidFill>
                <a:latin typeface="Arial"/>
                <a:cs typeface="Arial"/>
              </a:rPr>
              <a:t>adherence</a:t>
            </a:r>
            <a:r>
              <a:rPr lang="en-GB" dirty="0">
                <a:solidFill>
                  <a:srgbClr val="FF0000"/>
                </a:solidFill>
                <a:latin typeface="Arial"/>
                <a:cs typeface="Arial"/>
              </a:rPr>
              <a:t> to prescribed medicines.  All of </a:t>
            </a:r>
            <a:r>
              <a:rPr lang="en-GB" dirty="0" err="1">
                <a:solidFill>
                  <a:srgbClr val="FF0000"/>
                </a:solidFill>
                <a:latin typeface="Arial"/>
                <a:cs typeface="Arial"/>
              </a:rPr>
              <a:t>DHx</a:t>
            </a:r>
            <a:r>
              <a:rPr lang="en-GB" dirty="0">
                <a:solidFill>
                  <a:srgbClr val="FF0000"/>
                </a:solidFill>
                <a:latin typeface="Arial"/>
                <a:cs typeface="Arial"/>
              </a:rPr>
              <a:t> appropriate and should be continued. </a:t>
            </a:r>
            <a:endParaRPr lang="en-GB" dirty="0">
              <a:solidFill>
                <a:srgbClr val="000000"/>
              </a:solidFill>
              <a:latin typeface="Arial"/>
              <a:cs typeface="Arial"/>
            </a:endParaRPr>
          </a:p>
          <a:p>
            <a:endParaRPr lang="en-GB"/>
          </a:p>
        </p:txBody>
      </p:sp>
    </p:spTree>
    <p:extLst>
      <p:ext uri="{BB962C8B-B14F-4D97-AF65-F5344CB8AC3E}">
        <p14:creationId xmlns:p14="http://schemas.microsoft.com/office/powerpoint/2010/main" val="15946286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36DF7-D1BD-5C2B-3DCF-886297BD3354}"/>
              </a:ext>
            </a:extLst>
          </p:cNvPr>
          <p:cNvSpPr>
            <a:spLocks noGrp="1"/>
          </p:cNvSpPr>
          <p:nvPr>
            <p:ph type="title"/>
          </p:nvPr>
        </p:nvSpPr>
        <p:spPr>
          <a:xfrm>
            <a:off x="677334" y="400050"/>
            <a:ext cx="8596668" cy="3425825"/>
          </a:xfrm>
        </p:spPr>
        <p:txBody>
          <a:bodyPr vert="horz" lIns="91440" tIns="45720" rIns="91440" bIns="45720" rtlCol="0" anchor="t">
            <a:noAutofit/>
          </a:bodyPr>
          <a:lstStyle/>
          <a:p>
            <a:r>
              <a:rPr lang="en-GB" sz="1800" b="1">
                <a:solidFill>
                  <a:schemeClr val="tx1"/>
                </a:solidFill>
                <a:latin typeface="Arial"/>
                <a:cs typeface="Arial"/>
              </a:rPr>
              <a:t>Prior to discharge, JT suffers a fall spraining her right wrist.  Her pain score is 6 at rest and 8 with any attempted movement. Her oxazepam dosing has now stopped.  The doctors add the following mediation to her chart:</a:t>
            </a:r>
          </a:p>
          <a:p>
            <a:r>
              <a:rPr lang="en-GB" sz="1800" b="1">
                <a:solidFill>
                  <a:schemeClr val="tx1"/>
                </a:solidFill>
                <a:latin typeface="Arial"/>
                <a:cs typeface="Arial"/>
              </a:rPr>
              <a:t> - Paracetamol 500 mg tablets - 1g QDS</a:t>
            </a:r>
          </a:p>
          <a:p>
            <a:r>
              <a:rPr lang="en-GB" sz="1800" b="1">
                <a:solidFill>
                  <a:schemeClr val="tx1"/>
                </a:solidFill>
                <a:latin typeface="Arial"/>
                <a:cs typeface="Arial"/>
              </a:rPr>
              <a:t> - Morphine sulphate modified release 5 mg tablet - 5mg BD</a:t>
            </a:r>
          </a:p>
          <a:p>
            <a:r>
              <a:rPr lang="en-GB" sz="1800" b="1">
                <a:solidFill>
                  <a:schemeClr val="tx1"/>
                </a:solidFill>
                <a:latin typeface="Arial"/>
                <a:cs typeface="Arial"/>
              </a:rPr>
              <a:t> - Morphine sulphate oral solution 10 mg/5 mL – 1 mL every 4 hours when required</a:t>
            </a:r>
          </a:p>
          <a:p>
            <a:endParaRPr lang="en-GB" sz="1800" b="1">
              <a:solidFill>
                <a:schemeClr val="tx1"/>
              </a:solidFill>
              <a:latin typeface="Arial"/>
              <a:cs typeface="Arial"/>
            </a:endParaRPr>
          </a:p>
          <a:p>
            <a:pPr marL="285750" indent="-285750">
              <a:buFont typeface="Arial"/>
              <a:buChar char="•"/>
            </a:pPr>
            <a:r>
              <a:rPr lang="en-GB" sz="1800" b="1">
                <a:solidFill>
                  <a:schemeClr val="tx1"/>
                </a:solidFill>
                <a:latin typeface="Arial"/>
                <a:cs typeface="Arial"/>
              </a:rPr>
              <a:t>Critique the patients new pain relief.  For any pharmaceutical care issues identified describe the action you would like to take to resolve these.  </a:t>
            </a:r>
          </a:p>
          <a:p>
            <a:endParaRPr lang="en-GB" sz="1800" b="1">
              <a:solidFill>
                <a:schemeClr val="tx1"/>
              </a:solidFill>
              <a:latin typeface="Calibri"/>
              <a:cs typeface="Calibri"/>
            </a:endParaRPr>
          </a:p>
          <a:p>
            <a:pPr algn="r"/>
            <a:r>
              <a:rPr lang="en-GB" sz="1800" b="1">
                <a:solidFill>
                  <a:schemeClr val="tx1"/>
                </a:solidFill>
                <a:latin typeface="Arial"/>
                <a:cs typeface="Arial"/>
              </a:rPr>
              <a:t>[15%]</a:t>
            </a:r>
          </a:p>
          <a:p>
            <a:endParaRPr lang="en-GB"/>
          </a:p>
        </p:txBody>
      </p:sp>
    </p:spTree>
    <p:extLst>
      <p:ext uri="{BB962C8B-B14F-4D97-AF65-F5344CB8AC3E}">
        <p14:creationId xmlns:p14="http://schemas.microsoft.com/office/powerpoint/2010/main" val="2036040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BA02CF-2640-A130-95C7-200F50C615E1}"/>
              </a:ext>
            </a:extLst>
          </p:cNvPr>
          <p:cNvSpPr>
            <a:spLocks noGrp="1"/>
          </p:cNvSpPr>
          <p:nvPr>
            <p:ph idx="1"/>
          </p:nvPr>
        </p:nvSpPr>
        <p:spPr>
          <a:xfrm>
            <a:off x="677334" y="266330"/>
            <a:ext cx="8596668" cy="6347533"/>
          </a:xfrm>
        </p:spPr>
        <p:txBody>
          <a:bodyPr>
            <a:normAutofit fontScale="77500" lnSpcReduction="20000"/>
          </a:bodyPr>
          <a:lstStyle/>
          <a:p>
            <a:pPr algn="l" rtl="0" fontAlgn="base"/>
            <a:r>
              <a:rPr lang="en-GB" sz="1800" b="0" i="0">
                <a:solidFill>
                  <a:srgbClr val="FF0000"/>
                </a:solidFill>
                <a:effectLst/>
                <a:latin typeface="Arial" panose="020B0604020202020204" pitchFamily="34" charset="0"/>
              </a:rPr>
              <a:t>Appropriate drug choices for pain relief, however regimes require some reconsideration. </a:t>
            </a:r>
            <a:endParaRPr lang="en-GB" b="0" i="0">
              <a:solidFill>
                <a:srgbClr val="000000"/>
              </a:solidFill>
              <a:effectLst/>
              <a:latin typeface="Segoe UI" panose="020B0502040204020203" pitchFamily="34" charset="0"/>
            </a:endParaRPr>
          </a:p>
          <a:p>
            <a:pPr algn="l" rtl="0" fontAlgn="base"/>
            <a:r>
              <a:rPr lang="en-GB" sz="1800" b="1" i="0">
                <a:solidFill>
                  <a:srgbClr val="FF0000"/>
                </a:solidFill>
                <a:effectLst/>
                <a:latin typeface="Arial" panose="020B0604020202020204" pitchFamily="34" charset="0"/>
              </a:rPr>
              <a:t>Paracetamol</a:t>
            </a:r>
            <a:r>
              <a:rPr lang="en-GB" sz="1800" b="0" i="0">
                <a:solidFill>
                  <a:srgbClr val="FF0000"/>
                </a:solidFill>
                <a:effectLst/>
                <a:latin typeface="Arial" panose="020B0604020202020204" pitchFamily="34" charset="0"/>
              </a:rPr>
              <a:t> - data is conflicting regarding the safety in liver disease (this patient) and dosing will be guided by local policy, often reducing the dose.  Theoretically liver enzyme induction (by chronic alcohol) may enhance the production of toxic metabolites.  </a:t>
            </a:r>
          </a:p>
          <a:p>
            <a:pPr algn="l" rtl="0" fontAlgn="base"/>
            <a:r>
              <a:rPr lang="en-GB" sz="1800" b="0" i="0">
                <a:solidFill>
                  <a:srgbClr val="FF0000"/>
                </a:solidFill>
                <a:effectLst/>
                <a:latin typeface="Arial" panose="020B0604020202020204" pitchFamily="34" charset="0"/>
              </a:rPr>
              <a:t>Caution is necessary in patients that cannot eliminate the toxic metabolite due to decreased glutathione, i.e. malnourished patients - relevant for this patient.  </a:t>
            </a:r>
          </a:p>
          <a:p>
            <a:pPr algn="l" rtl="0" fontAlgn="base"/>
            <a:r>
              <a:rPr lang="en-GB" sz="1800" b="0" i="0">
                <a:solidFill>
                  <a:srgbClr val="FF0000"/>
                </a:solidFill>
                <a:effectLst/>
                <a:latin typeface="Arial" panose="020B0604020202020204" pitchFamily="34" charset="0"/>
              </a:rPr>
              <a:t>Also, this patient is under 50kg caution use – reduce dose.  </a:t>
            </a:r>
          </a:p>
          <a:p>
            <a:pPr lvl="1" fontAlgn="base"/>
            <a:r>
              <a:rPr lang="en-GB" b="0" i="0">
                <a:solidFill>
                  <a:srgbClr val="FF0000"/>
                </a:solidFill>
                <a:effectLst/>
                <a:latin typeface="Arial" panose="020B0604020202020204" pitchFamily="34" charset="0"/>
              </a:rPr>
              <a:t>Reduce the dose to 500mg QDS or TDS or 15 mg/Kg </a:t>
            </a:r>
            <a:endParaRPr lang="en-GB" b="0" i="0">
              <a:solidFill>
                <a:srgbClr val="000000"/>
              </a:solidFill>
              <a:effectLst/>
              <a:latin typeface="Segoe UI" panose="020B0502040204020203" pitchFamily="34" charset="0"/>
            </a:endParaRPr>
          </a:p>
          <a:p>
            <a:pPr marL="0" indent="0" algn="l" rtl="0" fontAlgn="base">
              <a:buNone/>
            </a:pPr>
            <a:endParaRPr lang="en-GB" b="0" i="0">
              <a:solidFill>
                <a:srgbClr val="000000"/>
              </a:solidFill>
              <a:effectLst/>
              <a:latin typeface="Segoe UI" panose="020B0502040204020203" pitchFamily="34" charset="0"/>
            </a:endParaRPr>
          </a:p>
          <a:p>
            <a:pPr algn="l" rtl="0" fontAlgn="base"/>
            <a:r>
              <a:rPr lang="en-GB" sz="1800" b="1" i="0">
                <a:solidFill>
                  <a:srgbClr val="FF0000"/>
                </a:solidFill>
                <a:effectLst/>
                <a:latin typeface="Arial" panose="020B0604020202020204" pitchFamily="34" charset="0"/>
              </a:rPr>
              <a:t>Morphine</a:t>
            </a:r>
            <a:r>
              <a:rPr lang="en-GB" sz="1800" b="0" i="0">
                <a:solidFill>
                  <a:srgbClr val="FF0000"/>
                </a:solidFill>
                <a:effectLst/>
                <a:latin typeface="Arial" panose="020B0604020202020204" pitchFamily="34" charset="0"/>
              </a:rPr>
              <a:t> – cleared by the liver (extensive first pass metabolism) and a high extraction ratio drug (reliant on blood flow) which will be reduced due to portal hypertension and collateral circulation.  Therefore, there is an increased bioavailability, prolongation of duration of action and increased risk of toxicity – relevant for this patient as they have liver cirrhosis.</a:t>
            </a:r>
            <a:endParaRPr lang="en-GB" b="0" i="0">
              <a:solidFill>
                <a:srgbClr val="000000"/>
              </a:solidFill>
              <a:effectLst/>
              <a:latin typeface="Segoe UI" panose="020B0502040204020203" pitchFamily="34" charset="0"/>
            </a:endParaRPr>
          </a:p>
          <a:p>
            <a:pPr algn="l" rtl="0" fontAlgn="base"/>
            <a:r>
              <a:rPr lang="en-GB" sz="1800" b="0" i="0">
                <a:solidFill>
                  <a:srgbClr val="FF0000"/>
                </a:solidFill>
                <a:effectLst/>
                <a:latin typeface="Arial" panose="020B0604020202020204" pitchFamily="34" charset="0"/>
              </a:rPr>
              <a:t>Morphine is centrally acting and can also induce sedation increasing the risk of encephalopathy. </a:t>
            </a:r>
            <a:endParaRPr lang="en-GB" b="0" i="0">
              <a:solidFill>
                <a:srgbClr val="000000"/>
              </a:solidFill>
              <a:effectLst/>
              <a:latin typeface="Segoe UI" panose="020B0502040204020203" pitchFamily="34" charset="0"/>
            </a:endParaRPr>
          </a:p>
          <a:p>
            <a:pPr algn="l" rtl="0" fontAlgn="base"/>
            <a:r>
              <a:rPr lang="en-GB" sz="1800" b="0" i="0">
                <a:solidFill>
                  <a:srgbClr val="FF0000"/>
                </a:solidFill>
                <a:effectLst/>
                <a:latin typeface="Arial" panose="020B0604020202020204" pitchFamily="34" charset="0"/>
              </a:rPr>
              <a:t>A common adverse effect is constipation which can increase the risk of hepatic encephalopathy through the build up of nitrogenous waste products. </a:t>
            </a:r>
            <a:endParaRPr lang="en-GB" b="0" i="0">
              <a:solidFill>
                <a:srgbClr val="000000"/>
              </a:solidFill>
              <a:effectLst/>
              <a:latin typeface="Segoe UI" panose="020B0502040204020203" pitchFamily="34" charset="0"/>
            </a:endParaRPr>
          </a:p>
          <a:p>
            <a:pPr algn="l" rtl="0" fontAlgn="base"/>
            <a:r>
              <a:rPr lang="en-GB" sz="1800" b="0" i="0">
                <a:solidFill>
                  <a:srgbClr val="FF0000"/>
                </a:solidFill>
                <a:effectLst/>
                <a:latin typeface="Arial" panose="020B0604020202020204" pitchFamily="34" charset="0"/>
              </a:rPr>
              <a:t>Modified release makes it difficult to monitor the patients underlying condition and to remove if there is a deterioration in the patient.  The half life will be increased even further in this patient with cirrhosis. </a:t>
            </a:r>
            <a:endParaRPr lang="en-GB" b="0" i="0">
              <a:solidFill>
                <a:srgbClr val="000000"/>
              </a:solidFill>
              <a:effectLst/>
              <a:latin typeface="Segoe UI" panose="020B0502040204020203" pitchFamily="34" charset="0"/>
            </a:endParaRPr>
          </a:p>
          <a:p>
            <a:pPr algn="l" rtl="0" fontAlgn="base"/>
            <a:r>
              <a:rPr lang="en-GB" sz="1800" b="0" i="0">
                <a:solidFill>
                  <a:srgbClr val="FF0000"/>
                </a:solidFill>
                <a:effectLst/>
                <a:latin typeface="Arial" panose="020B0604020202020204" pitchFamily="34" charset="0"/>
              </a:rPr>
              <a:t>Breakthrough pain relief at a 10</a:t>
            </a:r>
            <a:r>
              <a:rPr lang="en-GB" sz="1800" b="0" i="0" baseline="30000">
                <a:solidFill>
                  <a:srgbClr val="FF0000"/>
                </a:solidFill>
                <a:effectLst/>
                <a:latin typeface="Arial" panose="020B0604020202020204" pitchFamily="34" charset="0"/>
              </a:rPr>
              <a:t>th</a:t>
            </a:r>
            <a:r>
              <a:rPr lang="en-GB" sz="1800" b="0" i="0">
                <a:solidFill>
                  <a:srgbClr val="FF0000"/>
                </a:solidFill>
                <a:effectLst/>
                <a:latin typeface="Arial" panose="020B0604020202020204" pitchFamily="34" charset="0"/>
              </a:rPr>
              <a:t> of the daily dose – appropriate, however needs to be relative to usual daily dose. </a:t>
            </a:r>
          </a:p>
          <a:p>
            <a:pPr lvl="1" fontAlgn="base"/>
            <a:r>
              <a:rPr lang="en-GB" b="0" i="0">
                <a:solidFill>
                  <a:srgbClr val="FF0000"/>
                </a:solidFill>
                <a:effectLst/>
                <a:latin typeface="Arial" panose="020B0604020202020204" pitchFamily="34" charset="0"/>
              </a:rPr>
              <a:t>Recommend removing the MR opioid and using an immediate relief preparation throughout the day, i.e. 2.5-5mg every 4-6 hours PRN.  </a:t>
            </a:r>
          </a:p>
          <a:p>
            <a:pPr lvl="1" fontAlgn="base"/>
            <a:r>
              <a:rPr lang="en-GB" b="0" i="0">
                <a:solidFill>
                  <a:srgbClr val="FF0000"/>
                </a:solidFill>
                <a:effectLst/>
                <a:latin typeface="Arial" panose="020B0604020202020204" pitchFamily="34" charset="0"/>
              </a:rPr>
              <a:t>Monitor before each dose, only administer if no adverse effects and pain relief required.  </a:t>
            </a:r>
          </a:p>
          <a:p>
            <a:pPr lvl="1" fontAlgn="base"/>
            <a:r>
              <a:rPr lang="en-GB" b="0" i="0">
                <a:solidFill>
                  <a:srgbClr val="FF0000"/>
                </a:solidFill>
                <a:effectLst/>
                <a:latin typeface="Arial" panose="020B0604020202020204" pitchFamily="34" charset="0"/>
              </a:rPr>
              <a:t>Monitor closely for sedation or deterioration in central adverse effects.</a:t>
            </a:r>
          </a:p>
          <a:p>
            <a:pPr lvl="1" fontAlgn="base"/>
            <a:r>
              <a:rPr lang="en-GB">
                <a:solidFill>
                  <a:srgbClr val="FF0000"/>
                </a:solidFill>
                <a:latin typeface="Arial" panose="020B0604020202020204" pitchFamily="34" charset="0"/>
              </a:rPr>
              <a:t>R</a:t>
            </a:r>
            <a:r>
              <a:rPr lang="en-GB" b="0" i="0">
                <a:solidFill>
                  <a:srgbClr val="FF0000"/>
                </a:solidFill>
                <a:effectLst/>
                <a:latin typeface="Arial" panose="020B0604020202020204" pitchFamily="34" charset="0"/>
              </a:rPr>
              <a:t>eview after 24 hours of dosing to estimate 24 hour requirement.  A regular immediate release dose may be instated or continue on the PRN regime. </a:t>
            </a:r>
            <a:endParaRPr lang="en-GB" b="0" i="0">
              <a:solidFill>
                <a:srgbClr val="000000"/>
              </a:solidFill>
              <a:effectLst/>
              <a:latin typeface="Segoe UI" panose="020B0502040204020203" pitchFamily="34" charset="0"/>
            </a:endParaRPr>
          </a:p>
          <a:p>
            <a:endParaRPr lang="en-GB"/>
          </a:p>
        </p:txBody>
      </p:sp>
    </p:spTree>
    <p:extLst>
      <p:ext uri="{BB962C8B-B14F-4D97-AF65-F5344CB8AC3E}">
        <p14:creationId xmlns:p14="http://schemas.microsoft.com/office/powerpoint/2010/main" val="34526180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783C8-E4A1-2763-3CF6-B0395FB15976}"/>
              </a:ext>
            </a:extLst>
          </p:cNvPr>
          <p:cNvSpPr>
            <a:spLocks noGrp="1"/>
          </p:cNvSpPr>
          <p:nvPr>
            <p:ph type="title"/>
          </p:nvPr>
        </p:nvSpPr>
        <p:spPr/>
        <p:txBody>
          <a:bodyPr/>
          <a:lstStyle/>
          <a:p>
            <a:r>
              <a:rPr lang="en-GB"/>
              <a:t>Question 3:</a:t>
            </a:r>
          </a:p>
        </p:txBody>
      </p:sp>
      <p:sp>
        <p:nvSpPr>
          <p:cNvPr id="3" name="Content Placeholder 2">
            <a:extLst>
              <a:ext uri="{FF2B5EF4-FFF2-40B4-BE49-F238E27FC236}">
                <a16:creationId xmlns:a16="http://schemas.microsoft.com/office/drawing/2014/main" id="{B9B0532B-9070-60AF-4750-60B8D92A5600}"/>
              </a:ext>
            </a:extLst>
          </p:cNvPr>
          <p:cNvSpPr>
            <a:spLocks noGrp="1"/>
          </p:cNvSpPr>
          <p:nvPr>
            <p:ph idx="1"/>
          </p:nvPr>
        </p:nvSpPr>
        <p:spPr>
          <a:xfrm>
            <a:off x="677334" y="1488613"/>
            <a:ext cx="8596668" cy="3880773"/>
          </a:xfrm>
        </p:spPr>
        <p:txBody>
          <a:bodyPr/>
          <a:lstStyle/>
          <a:p>
            <a:r>
              <a:rPr lang="en-GB"/>
              <a:t>You have a new patient KR, admitted to the surgical ward. Their medical notes and drug details are as follows:</a:t>
            </a:r>
          </a:p>
        </p:txBody>
      </p:sp>
      <p:pic>
        <p:nvPicPr>
          <p:cNvPr id="5" name="Picture 4">
            <a:extLst>
              <a:ext uri="{FF2B5EF4-FFF2-40B4-BE49-F238E27FC236}">
                <a16:creationId xmlns:a16="http://schemas.microsoft.com/office/drawing/2014/main" id="{D09C2FDE-2FAA-A6C4-C183-7168DDA964F1}"/>
              </a:ext>
            </a:extLst>
          </p:cNvPr>
          <p:cNvPicPr>
            <a:picLocks noChangeAspect="1"/>
          </p:cNvPicPr>
          <p:nvPr/>
        </p:nvPicPr>
        <p:blipFill rotWithShape="1">
          <a:blip r:embed="rId2"/>
          <a:srcRect l="11545" t="35356" r="36123" b="11461"/>
          <a:stretch/>
        </p:blipFill>
        <p:spPr>
          <a:xfrm>
            <a:off x="1089061" y="2219217"/>
            <a:ext cx="7782108" cy="4448711"/>
          </a:xfrm>
          <a:prstGeom prst="rect">
            <a:avLst/>
          </a:prstGeom>
        </p:spPr>
      </p:pic>
    </p:spTree>
    <p:extLst>
      <p:ext uri="{BB962C8B-B14F-4D97-AF65-F5344CB8AC3E}">
        <p14:creationId xmlns:p14="http://schemas.microsoft.com/office/powerpoint/2010/main" val="28158757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30EDA85-8BDB-0766-2E08-FA0D7A53C971}"/>
              </a:ext>
            </a:extLst>
          </p:cNvPr>
          <p:cNvPicPr>
            <a:picLocks noChangeAspect="1"/>
          </p:cNvPicPr>
          <p:nvPr/>
        </p:nvPicPr>
        <p:blipFill rotWithShape="1">
          <a:blip r:embed="rId2"/>
          <a:srcRect l="10449" t="26217" r="36461" b="11462"/>
          <a:stretch/>
        </p:blipFill>
        <p:spPr>
          <a:xfrm>
            <a:off x="585625" y="823011"/>
            <a:ext cx="8260423" cy="5454500"/>
          </a:xfrm>
          <a:prstGeom prst="rect">
            <a:avLst/>
          </a:prstGeom>
        </p:spPr>
      </p:pic>
    </p:spTree>
    <p:extLst>
      <p:ext uri="{BB962C8B-B14F-4D97-AF65-F5344CB8AC3E}">
        <p14:creationId xmlns:p14="http://schemas.microsoft.com/office/powerpoint/2010/main" val="13914251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31507D9-59DB-4584-DB0D-2CDE64732E1E}"/>
              </a:ext>
            </a:extLst>
          </p:cNvPr>
          <p:cNvPicPr>
            <a:picLocks noChangeAspect="1"/>
          </p:cNvPicPr>
          <p:nvPr/>
        </p:nvPicPr>
        <p:blipFill rotWithShape="1">
          <a:blip r:embed="rId2"/>
          <a:srcRect l="16769" t="26666" r="40422" b="10712"/>
          <a:stretch/>
        </p:blipFill>
        <p:spPr>
          <a:xfrm>
            <a:off x="1438381" y="512393"/>
            <a:ext cx="7089169" cy="5833214"/>
          </a:xfrm>
          <a:prstGeom prst="rect">
            <a:avLst/>
          </a:prstGeom>
        </p:spPr>
      </p:pic>
    </p:spTree>
    <p:extLst>
      <p:ext uri="{BB962C8B-B14F-4D97-AF65-F5344CB8AC3E}">
        <p14:creationId xmlns:p14="http://schemas.microsoft.com/office/powerpoint/2010/main" val="4982361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1F532-2F5B-A626-DF48-A39822CDBE03}"/>
              </a:ext>
            </a:extLst>
          </p:cNvPr>
          <p:cNvSpPr>
            <a:spLocks noGrp="1"/>
          </p:cNvSpPr>
          <p:nvPr>
            <p:ph type="title"/>
          </p:nvPr>
        </p:nvSpPr>
        <p:spPr>
          <a:xfrm>
            <a:off x="677334" y="609599"/>
            <a:ext cx="8596668" cy="4537753"/>
          </a:xfrm>
        </p:spPr>
        <p:txBody>
          <a:bodyPr>
            <a:noAutofit/>
          </a:bodyPr>
          <a:lstStyle/>
          <a:p>
            <a:r>
              <a:rPr kumimoji="0" lang="en-GB" sz="20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KR has now been prescribed;</a:t>
            </a:r>
            <a:br>
              <a:rPr kumimoji="0" lang="en-GB" sz="20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br>
            <a:r>
              <a:rPr kumimoji="0" lang="en-GB" sz="20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Fentanyl 50 mcg transdermal patch - apply 1 weekly</a:t>
            </a:r>
            <a:br>
              <a:rPr kumimoji="0" lang="en-GB" sz="20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br>
            <a:r>
              <a:rPr kumimoji="0" lang="en-GB" sz="20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Diamorphine 15 – 20 mg subcutaneously 2 hourly PRN for pain</a:t>
            </a:r>
            <a:br>
              <a:rPr kumimoji="0" lang="en-GB" sz="20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br>
            <a:r>
              <a:rPr kumimoji="0" lang="en-GB" sz="20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Haloperidol 2.5 mg 2 hourly subcutaneously PRN for N&amp;V/agitation</a:t>
            </a:r>
            <a:br>
              <a:rPr kumimoji="0" lang="en-GB" sz="20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br>
            <a:r>
              <a:rPr kumimoji="0" lang="en-GB" sz="20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a:t>
            </a:r>
            <a:r>
              <a:rPr kumimoji="0" lang="en-GB" sz="2000" b="0" i="0" u="none" strike="noStrike" kern="0" cap="none" spc="0" normalizeH="0" baseline="0" noProof="0" err="1">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Rotigotine</a:t>
            </a:r>
            <a:r>
              <a:rPr kumimoji="0" lang="en-GB" sz="20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patch 14 mg/24hrs – apply 1 daily</a:t>
            </a:r>
            <a:br>
              <a:rPr kumimoji="0" lang="en-GB" sz="20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br>
            <a:r>
              <a:rPr kumimoji="0" lang="en-GB" sz="20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(Their Parkinson’s symptoms are well controlled throughout their admission using the </a:t>
            </a:r>
            <a:r>
              <a:rPr kumimoji="0" lang="en-GB" sz="2000" b="0" i="0" u="none" strike="noStrike" kern="0" cap="none" spc="0" normalizeH="0" baseline="0" noProof="0" err="1">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rotigotine</a:t>
            </a:r>
            <a:r>
              <a:rPr kumimoji="0" lang="en-GB" sz="20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14 mg/24hrs patch)</a:t>
            </a:r>
            <a:br>
              <a:rPr kumimoji="0" lang="en-GB" sz="20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br>
            <a:br>
              <a:rPr kumimoji="0" lang="en-GB" sz="20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br>
            <a:r>
              <a:rPr kumimoji="0" lang="en-GB" sz="20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(a)</a:t>
            </a:r>
            <a:r>
              <a:rPr lang="en-GB" sz="2000" kern="0">
                <a:solidFill>
                  <a:prstClr val="black"/>
                </a:solidFill>
                <a:latin typeface="Arial" panose="020B0604020202020204" pitchFamily="34" charset="0"/>
                <a:ea typeface="Calibri" panose="020F0502020204030204" pitchFamily="34" charset="0"/>
                <a:cs typeface="Times New Roman" panose="02020603050405020304" pitchFamily="18" charset="0"/>
              </a:rPr>
              <a:t> </a:t>
            </a:r>
            <a:r>
              <a:rPr kumimoji="0" lang="en-GB" sz="20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Using the BNF, critique the newly prescribed analgesia. Include in your answer your pharmaceutical dosage calculations in relation to the conversion from oral morphine to fentanyl patch and the appropriateness of the diamorphine dose for breakthrough pain. For any errors identified make appropriate recommendations to rectify these.</a:t>
            </a:r>
            <a:br>
              <a:rPr kumimoji="0" lang="en-GB" sz="20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br>
            <a:r>
              <a:rPr kumimoji="0" lang="en-GB" sz="20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a:t>
            </a:r>
            <a:br>
              <a:rPr kumimoji="0" lang="en-GB" sz="20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br>
            <a:r>
              <a:rPr kumimoji="0" lang="en-GB" sz="2000" b="0" i="0" u="none" strike="noStrike" kern="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[30%] </a:t>
            </a:r>
            <a:endParaRPr lang="en-GB" sz="2000"/>
          </a:p>
        </p:txBody>
      </p:sp>
    </p:spTree>
    <p:extLst>
      <p:ext uri="{BB962C8B-B14F-4D97-AF65-F5344CB8AC3E}">
        <p14:creationId xmlns:p14="http://schemas.microsoft.com/office/powerpoint/2010/main" val="8731339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8D6091-B36F-D1F0-EBFA-BF6A7BC71E9D}"/>
              </a:ext>
            </a:extLst>
          </p:cNvPr>
          <p:cNvSpPr>
            <a:spLocks noGrp="1"/>
          </p:cNvSpPr>
          <p:nvPr>
            <p:ph sz="half" idx="1"/>
          </p:nvPr>
        </p:nvSpPr>
        <p:spPr>
          <a:xfrm>
            <a:off x="-113016" y="126014"/>
            <a:ext cx="9908506" cy="4714844"/>
          </a:xfrm>
        </p:spPr>
        <p:txBody>
          <a:bodyPr>
            <a:noAutofit/>
          </a:bodyPr>
          <a:lstStyle/>
          <a:p>
            <a:pPr marL="457200" lvl="1" indent="0">
              <a:buNone/>
            </a:pPr>
            <a:r>
              <a:rPr lang="en-GB" sz="1900" b="1">
                <a:solidFill>
                  <a:srgbClr val="FF0000"/>
                </a:solidFill>
              </a:rPr>
              <a:t>Morphine to fentanyl dose conversion [Up to 15%]</a:t>
            </a:r>
          </a:p>
          <a:p>
            <a:pPr lvl="1"/>
            <a:r>
              <a:rPr lang="en-GB" sz="1900">
                <a:solidFill>
                  <a:srgbClr val="FF0000"/>
                </a:solidFill>
              </a:rPr>
              <a:t>Confirm patient’s adherence to </a:t>
            </a:r>
            <a:r>
              <a:rPr lang="en-GB" sz="1900" err="1">
                <a:solidFill>
                  <a:srgbClr val="FF0000"/>
                </a:solidFill>
              </a:rPr>
              <a:t>Zomorph</a:t>
            </a:r>
            <a:r>
              <a:rPr lang="en-GB" sz="1900">
                <a:solidFill>
                  <a:srgbClr val="FF0000"/>
                </a:solidFill>
              </a:rPr>
              <a:t> and use of PRN Oramorph prior to conversion to patches to ensure that the dose calculated is appropriate and will not cause toxicity </a:t>
            </a:r>
          </a:p>
          <a:p>
            <a:pPr lvl="1"/>
            <a:r>
              <a:rPr lang="en-GB" sz="1900" err="1">
                <a:solidFill>
                  <a:srgbClr val="FF0000"/>
                </a:solidFill>
              </a:rPr>
              <a:t>Zomorph</a:t>
            </a:r>
            <a:r>
              <a:rPr lang="en-GB" sz="1900">
                <a:solidFill>
                  <a:srgbClr val="FF0000"/>
                </a:solidFill>
              </a:rPr>
              <a:t> 20 mg BD = 40 mg </a:t>
            </a:r>
          </a:p>
          <a:p>
            <a:pPr lvl="1"/>
            <a:r>
              <a:rPr lang="en-GB" sz="1900">
                <a:solidFill>
                  <a:srgbClr val="FF0000"/>
                </a:solidFill>
              </a:rPr>
              <a:t>Oramorph 20 mg QDS = 80 mg </a:t>
            </a:r>
          </a:p>
          <a:p>
            <a:pPr lvl="1"/>
            <a:r>
              <a:rPr lang="en-GB" sz="1900">
                <a:solidFill>
                  <a:srgbClr val="FF0000"/>
                </a:solidFill>
              </a:rPr>
              <a:t>Total 120 mg daily</a:t>
            </a:r>
          </a:p>
          <a:p>
            <a:pPr lvl="1"/>
            <a:r>
              <a:rPr lang="en-GB" sz="1900">
                <a:solidFill>
                  <a:srgbClr val="FF0000"/>
                </a:solidFill>
              </a:rPr>
              <a:t>BNF conversion table – 120mg morphine equates to Fentanyl 50 microg/hr patch, which is currently prescribed. </a:t>
            </a:r>
          </a:p>
          <a:p>
            <a:pPr lvl="1"/>
            <a:r>
              <a:rPr lang="en-GB" sz="1900">
                <a:solidFill>
                  <a:srgbClr val="FF0000"/>
                </a:solidFill>
              </a:rPr>
              <a:t>The BNF however advises that when switching between different opioids, the calculated equivalent dose should be reduced in most cases to prevent patients from receiving too much opioid during this period. </a:t>
            </a:r>
          </a:p>
          <a:p>
            <a:pPr lvl="1"/>
            <a:r>
              <a:rPr lang="en-GB" sz="1900">
                <a:solidFill>
                  <a:srgbClr val="FF0000"/>
                </a:solidFill>
              </a:rPr>
              <a:t>Guidance from the Royal College of Anaesthetists (UK) suggests that the starting point for dose reduction from the calculated equivalent dose is around 25–50%. Patient factors such as pain severity, age, frailty, tolerability, and current opioid dose are then taken into account.</a:t>
            </a:r>
          </a:p>
          <a:p>
            <a:pPr lvl="1"/>
            <a:r>
              <a:rPr lang="en-GB" sz="1900">
                <a:solidFill>
                  <a:srgbClr val="FF0000"/>
                </a:solidFill>
              </a:rPr>
              <a:t>Sensible to reduce the dose in this older person to 25 microg/h or 37.5 microg/h patch. Specialist advice may be sought from the acute pain team. </a:t>
            </a:r>
          </a:p>
          <a:p>
            <a:pPr lvl="1"/>
            <a:r>
              <a:rPr lang="en-GB" sz="1900">
                <a:solidFill>
                  <a:srgbClr val="FF0000"/>
                </a:solidFill>
              </a:rPr>
              <a:t>Fentanyl patches are to be applied every 72 hours, not weekly.</a:t>
            </a:r>
          </a:p>
          <a:p>
            <a:pPr marL="457200" lvl="1" indent="0">
              <a:buNone/>
            </a:pPr>
            <a:endParaRPr lang="en-GB" sz="1900">
              <a:solidFill>
                <a:srgbClr val="FF0000"/>
              </a:solidFill>
            </a:endParaRPr>
          </a:p>
        </p:txBody>
      </p:sp>
    </p:spTree>
    <p:extLst>
      <p:ext uri="{BB962C8B-B14F-4D97-AF65-F5344CB8AC3E}">
        <p14:creationId xmlns:p14="http://schemas.microsoft.com/office/powerpoint/2010/main" val="18152028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27ADBB0-9375-6B72-3C52-97B4F8475C3F}"/>
              </a:ext>
            </a:extLst>
          </p:cNvPr>
          <p:cNvSpPr txBox="1"/>
          <p:nvPr/>
        </p:nvSpPr>
        <p:spPr>
          <a:xfrm>
            <a:off x="369870" y="327470"/>
            <a:ext cx="8239874" cy="3018070"/>
          </a:xfrm>
          <a:prstGeom prst="rect">
            <a:avLst/>
          </a:prstGeom>
          <a:noFill/>
        </p:spPr>
        <p:txBody>
          <a:bodyPr wrap="square">
            <a:spAutoFit/>
          </a:bodyPr>
          <a:lstStyle/>
          <a:p>
            <a:pPr>
              <a:lnSpc>
                <a:spcPct val="107000"/>
              </a:lnSpc>
              <a:spcAft>
                <a:spcPts val="800"/>
              </a:spcAft>
            </a:pPr>
            <a:r>
              <a:rPr lang="en-US" sz="2000" b="1" kern="0">
                <a:solidFill>
                  <a:srgbClr val="FF0000"/>
                </a:solidFill>
                <a:effectLst/>
                <a:latin typeface="Arial" panose="020B0604020202020204" pitchFamily="34" charset="0"/>
                <a:ea typeface="Arial" panose="020B0604020202020204" pitchFamily="34" charset="0"/>
                <a:cs typeface="Times New Roman" panose="02020603050405020304" pitchFamily="18" charset="0"/>
              </a:rPr>
              <a:t>Diamorphine PRN dose calculation [Up to 15%]</a:t>
            </a:r>
            <a:endParaRPr lang="en-GB" sz="2000" kern="10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Wingdings" panose="05000000000000000000" pitchFamily="2" charset="2"/>
              <a:buChar char="Ø"/>
            </a:pPr>
            <a:r>
              <a:rPr lang="en-US" sz="2000" kern="0">
                <a:solidFill>
                  <a:srgbClr val="FF0000"/>
                </a:solidFill>
                <a:effectLst/>
                <a:latin typeface="Arial" panose="020B0604020202020204" pitchFamily="34" charset="0"/>
                <a:ea typeface="Arial" panose="020B0604020202020204" pitchFamily="34" charset="0"/>
                <a:cs typeface="Times New Roman" panose="02020603050405020304" pitchFamily="18" charset="0"/>
              </a:rPr>
              <a:t>Opioid PRN dose = 1/10-1/6 of total daily dose - 12-20mg PO morphine 2 hourly PRN </a:t>
            </a:r>
            <a:endParaRPr lang="en-GB" sz="2000" kern="10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Wingdings" panose="05000000000000000000" pitchFamily="2" charset="2"/>
              <a:buChar char="Ø"/>
            </a:pPr>
            <a:r>
              <a:rPr lang="it-IT" sz="2000" kern="0">
                <a:solidFill>
                  <a:srgbClr val="FF0000"/>
                </a:solidFill>
                <a:effectLst/>
                <a:latin typeface="Arial" panose="020B0604020202020204" pitchFamily="34" charset="0"/>
                <a:ea typeface="Arial" panose="020B0604020202020204" pitchFamily="34" charset="0"/>
                <a:cs typeface="Times New Roman" panose="02020603050405020304" pitchFamily="18" charset="0"/>
              </a:rPr>
              <a:t>10 mg PO morphine = 3 mg S/C diamorphine</a:t>
            </a:r>
            <a:endParaRPr lang="en-GB" sz="2000" kern="10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Wingdings" panose="05000000000000000000" pitchFamily="2" charset="2"/>
              <a:buChar char="Ø"/>
            </a:pPr>
            <a:r>
              <a:rPr lang="en-US" sz="2000" kern="0">
                <a:solidFill>
                  <a:srgbClr val="FF0000"/>
                </a:solidFill>
                <a:effectLst/>
                <a:latin typeface="Arial" panose="020B0604020202020204" pitchFamily="34" charset="0"/>
                <a:ea typeface="Arial" panose="020B0604020202020204" pitchFamily="34" charset="0"/>
                <a:cs typeface="Times New Roman" panose="02020603050405020304" pitchFamily="18" charset="0"/>
              </a:rPr>
              <a:t>12-20mg PO morphine = 3.6-6.0mg S/C diamorphine therefore dose should be reduced to 2.5 - 5mg S/C diamorphine every 2 hours PRN (answer or either 2.5mg or 5mg every 2 hours PRN is also acceptable). </a:t>
            </a:r>
            <a:endParaRPr lang="en-GB" sz="2000" kern="1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05403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FB095-2CCD-FBD6-1482-9070873A1F97}"/>
              </a:ext>
            </a:extLst>
          </p:cNvPr>
          <p:cNvSpPr>
            <a:spLocks noGrp="1"/>
          </p:cNvSpPr>
          <p:nvPr>
            <p:ph type="title"/>
          </p:nvPr>
        </p:nvSpPr>
        <p:spPr/>
        <p:txBody>
          <a:bodyPr/>
          <a:lstStyle/>
          <a:p>
            <a:r>
              <a:rPr lang="en-GB" b="1"/>
              <a:t>Format:</a:t>
            </a:r>
          </a:p>
        </p:txBody>
      </p:sp>
      <p:sp>
        <p:nvSpPr>
          <p:cNvPr id="3" name="Content Placeholder 2">
            <a:extLst>
              <a:ext uri="{FF2B5EF4-FFF2-40B4-BE49-F238E27FC236}">
                <a16:creationId xmlns:a16="http://schemas.microsoft.com/office/drawing/2014/main" id="{3F01BA4D-CDBD-7E47-2444-ADE61711C884}"/>
              </a:ext>
            </a:extLst>
          </p:cNvPr>
          <p:cNvSpPr>
            <a:spLocks noGrp="1"/>
          </p:cNvSpPr>
          <p:nvPr>
            <p:ph idx="1"/>
          </p:nvPr>
        </p:nvSpPr>
        <p:spPr>
          <a:xfrm>
            <a:off x="595852" y="1381991"/>
            <a:ext cx="8596668" cy="4982595"/>
          </a:xfrm>
        </p:spPr>
        <p:txBody>
          <a:bodyPr>
            <a:normAutofit/>
          </a:bodyPr>
          <a:lstStyle/>
          <a:p>
            <a:r>
              <a:rPr lang="en-GB" sz="2400"/>
              <a:t>In-person 3 hour exam</a:t>
            </a:r>
          </a:p>
          <a:p>
            <a:endParaRPr lang="en-GB" sz="1200"/>
          </a:p>
          <a:p>
            <a:r>
              <a:rPr lang="en-GB" sz="2400"/>
              <a:t>Three questions (cases) – covering any of the clinical content taught in semester 1 and 2</a:t>
            </a:r>
          </a:p>
          <a:p>
            <a:endParaRPr lang="en-GB" sz="1200"/>
          </a:p>
          <a:p>
            <a:r>
              <a:rPr lang="en-GB" sz="2400"/>
              <a:t>No choice – all questions same value</a:t>
            </a:r>
          </a:p>
          <a:p>
            <a:endParaRPr lang="en-GB" sz="1200"/>
          </a:p>
          <a:p>
            <a:r>
              <a:rPr lang="en-GB" sz="2400"/>
              <a:t>Exam sat in an IT suite (or equivalent) but answers hand-written in separate answers booklets</a:t>
            </a:r>
          </a:p>
          <a:p>
            <a:endParaRPr lang="en-GB" sz="1200"/>
          </a:p>
          <a:p>
            <a:r>
              <a:rPr lang="en-GB" sz="2400"/>
              <a:t>Open – book …………</a:t>
            </a:r>
          </a:p>
        </p:txBody>
      </p:sp>
    </p:spTree>
    <p:extLst>
      <p:ext uri="{BB962C8B-B14F-4D97-AF65-F5344CB8AC3E}">
        <p14:creationId xmlns:p14="http://schemas.microsoft.com/office/powerpoint/2010/main" val="7248317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669F1842-5EA0-DF22-0701-9FE80157ACB8}"/>
              </a:ext>
            </a:extLst>
          </p:cNvPr>
          <p:cNvSpPr txBox="1"/>
          <p:nvPr/>
        </p:nvSpPr>
        <p:spPr>
          <a:xfrm>
            <a:off x="523982" y="723177"/>
            <a:ext cx="7685070" cy="734368"/>
          </a:xfrm>
          <a:prstGeom prst="rect">
            <a:avLst/>
          </a:prstGeom>
          <a:noFill/>
        </p:spPr>
        <p:txBody>
          <a:bodyPr wrap="square">
            <a:spAutoFit/>
          </a:bodyPr>
          <a:lstStyle/>
          <a:p>
            <a:pPr>
              <a:lnSpc>
                <a:spcPct val="107000"/>
              </a:lnSpc>
              <a:spcAft>
                <a:spcPts val="800"/>
              </a:spcAft>
            </a:pPr>
            <a:r>
              <a:rPr lang="en-US" sz="2000" kern="0">
                <a:effectLst/>
                <a:latin typeface="Arial" panose="020B0604020202020204" pitchFamily="34" charset="0"/>
                <a:ea typeface="Arial" panose="020B0604020202020204" pitchFamily="34" charset="0"/>
                <a:cs typeface="Times New Roman" panose="02020603050405020304" pitchFamily="18" charset="0"/>
              </a:rPr>
              <a:t>b) Explain, using the underpinning science, why haloperidol would be contra-indicated in this patient [30%]. </a:t>
            </a:r>
            <a:endParaRPr lang="en-GB" sz="2000" kern="1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709103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540D26C4-8E2E-A6AE-0BB3-CE8DDD6D5E24}"/>
              </a:ext>
            </a:extLst>
          </p:cNvPr>
          <p:cNvSpPr>
            <a:spLocks noGrp="1"/>
          </p:cNvSpPr>
          <p:nvPr>
            <p:ph sz="half" idx="1"/>
          </p:nvPr>
        </p:nvSpPr>
        <p:spPr>
          <a:xfrm>
            <a:off x="-215757" y="331497"/>
            <a:ext cx="9908506" cy="4714844"/>
          </a:xfrm>
        </p:spPr>
        <p:txBody>
          <a:bodyPr>
            <a:noAutofit/>
          </a:bodyPr>
          <a:lstStyle/>
          <a:p>
            <a:pPr lvl="1"/>
            <a:r>
              <a:rPr lang="en-GB" sz="1900">
                <a:solidFill>
                  <a:srgbClr val="FF0000"/>
                </a:solidFill>
              </a:rPr>
              <a:t>In PD there is a degeneration of dopaminergic neurons in the nigrostriatal pathway. The nigrostriatal pathway is involved in control of movement. Release of dopamine in the striatum stimulates D1 and D2 receptors which initiate movement via the direct and indirect pathways. </a:t>
            </a:r>
          </a:p>
          <a:p>
            <a:pPr lvl="1"/>
            <a:r>
              <a:rPr lang="en-GB" sz="1900">
                <a:solidFill>
                  <a:srgbClr val="FF0000"/>
                </a:solidFill>
              </a:rPr>
              <a:t>Loss of these neurons in PD results in the paucity of movement seen in PD patients. </a:t>
            </a:r>
          </a:p>
          <a:p>
            <a:pPr lvl="1"/>
            <a:r>
              <a:rPr lang="en-GB" sz="1900">
                <a:solidFill>
                  <a:srgbClr val="FF0000"/>
                </a:solidFill>
              </a:rPr>
              <a:t>Haloperidol is a non-selective dopamine antagonist. It would block DA receptors in the striatum, decreasing the dopaminergic transmission that remains, thereby exacerbating the disease. In addition, it would interact with the drugs being used to treat the disease, stopping them from being effective. </a:t>
            </a:r>
          </a:p>
          <a:p>
            <a:pPr lvl="1"/>
            <a:r>
              <a:rPr lang="en-GB" sz="1900">
                <a:solidFill>
                  <a:srgbClr val="FF0000"/>
                </a:solidFill>
              </a:rPr>
              <a:t>Levodopa is a precursor of dopamine and is converted to DA by the action of dopa decarboxylase. </a:t>
            </a:r>
          </a:p>
          <a:p>
            <a:pPr lvl="1"/>
            <a:r>
              <a:rPr lang="en-GB" sz="1900">
                <a:solidFill>
                  <a:srgbClr val="FF0000"/>
                </a:solidFill>
              </a:rPr>
              <a:t>Carbidopa is a peripheral dopa decarboxylase inhibitor inhibiting conversion of the levodopa to DA in the periphery.  </a:t>
            </a:r>
          </a:p>
          <a:p>
            <a:pPr lvl="1"/>
            <a:r>
              <a:rPr lang="en-GB" sz="1900">
                <a:solidFill>
                  <a:srgbClr val="FF0000"/>
                </a:solidFill>
              </a:rPr>
              <a:t>Entacapone is a COMT inhibitor which inhibits the breakdown of levodopa DA. All of these therefore increase the amount of DA available at the synapses in the striatum.</a:t>
            </a:r>
          </a:p>
          <a:p>
            <a:pPr lvl="1"/>
            <a:r>
              <a:rPr lang="en-GB" sz="1900">
                <a:solidFill>
                  <a:srgbClr val="FF0000"/>
                </a:solidFill>
              </a:rPr>
              <a:t>Haloperidol would negate this effect by stopping the DA acting at its receptors. </a:t>
            </a:r>
          </a:p>
          <a:p>
            <a:pPr marL="457200" lvl="1" indent="0">
              <a:buNone/>
            </a:pPr>
            <a:endParaRPr lang="en-GB" sz="1900">
              <a:solidFill>
                <a:srgbClr val="FF0000"/>
              </a:solidFill>
            </a:endParaRPr>
          </a:p>
        </p:txBody>
      </p:sp>
    </p:spTree>
    <p:extLst>
      <p:ext uri="{BB962C8B-B14F-4D97-AF65-F5344CB8AC3E}">
        <p14:creationId xmlns:p14="http://schemas.microsoft.com/office/powerpoint/2010/main" val="7666221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669F1842-5EA0-DF22-0701-9FE80157ACB8}"/>
              </a:ext>
            </a:extLst>
          </p:cNvPr>
          <p:cNvSpPr txBox="1"/>
          <p:nvPr/>
        </p:nvSpPr>
        <p:spPr>
          <a:xfrm>
            <a:off x="523982" y="723177"/>
            <a:ext cx="8876872" cy="5089278"/>
          </a:xfrm>
          <a:prstGeom prst="rect">
            <a:avLst/>
          </a:prstGeom>
          <a:noFill/>
        </p:spPr>
        <p:txBody>
          <a:bodyPr wrap="square">
            <a:spAutoFit/>
          </a:bodyPr>
          <a:lstStyle/>
          <a:p>
            <a:pPr>
              <a:lnSpc>
                <a:spcPct val="107000"/>
              </a:lnSpc>
              <a:spcAft>
                <a:spcPts val="800"/>
              </a:spcAft>
            </a:pPr>
            <a:r>
              <a:rPr lang="en-GB" sz="2000" kern="0">
                <a:effectLst/>
                <a:latin typeface="Arial" panose="020B0604020202020204" pitchFamily="34" charset="0"/>
                <a:ea typeface="Arial" panose="020B0604020202020204" pitchFamily="34" charset="0"/>
                <a:cs typeface="Times New Roman" panose="02020603050405020304" pitchFamily="18" charset="0"/>
              </a:rPr>
              <a:t>Despite the poor initial prognosis KR’s bowel obstruction resolves, and she is changed back to an oral regime for all his medications. </a:t>
            </a:r>
          </a:p>
          <a:p>
            <a:pPr>
              <a:lnSpc>
                <a:spcPct val="107000"/>
              </a:lnSpc>
              <a:spcAft>
                <a:spcPts val="800"/>
              </a:spcAft>
            </a:pPr>
            <a:r>
              <a:rPr lang="en-GB" sz="2000" kern="0">
                <a:effectLst/>
                <a:latin typeface="Arial" panose="020B0604020202020204" pitchFamily="34" charset="0"/>
                <a:ea typeface="Arial" panose="020B0604020202020204" pitchFamily="34" charset="0"/>
                <a:cs typeface="Times New Roman" panose="02020603050405020304" pitchFamily="18" charset="0"/>
              </a:rPr>
              <a:t>Her family have decided that she is no longer able to live independently and have arranged respite care for her with a view to continuing as a permanent resident if she settles into the new care home. The new carers have limited experience supporting patients with Parkinson’s Disease. Meals at the care home are given at 8:00, 12:00, 17:00. They request some written advice for her care plan regarding the management of his Parkinson’s medications.</a:t>
            </a:r>
          </a:p>
          <a:p>
            <a:pPr>
              <a:lnSpc>
                <a:spcPct val="107000"/>
              </a:lnSpc>
              <a:spcAft>
                <a:spcPts val="800"/>
              </a:spcAft>
            </a:pPr>
            <a:endParaRPr lang="en-GB" sz="2000" kern="0">
              <a:effectLst/>
              <a:latin typeface="Arial" panose="020B0604020202020204" pitchFamily="34" charset="0"/>
              <a:ea typeface="Arial" panose="020B0604020202020204" pitchFamily="34" charset="0"/>
              <a:cs typeface="Times New Roman" panose="02020603050405020304" pitchFamily="18" charset="0"/>
            </a:endParaRPr>
          </a:p>
          <a:p>
            <a:pPr>
              <a:lnSpc>
                <a:spcPct val="107000"/>
              </a:lnSpc>
              <a:spcAft>
                <a:spcPts val="800"/>
              </a:spcAft>
            </a:pPr>
            <a:r>
              <a:rPr lang="en-GB" sz="2000" kern="0">
                <a:effectLst/>
                <a:latin typeface="Arial" panose="020B0604020202020204" pitchFamily="34" charset="0"/>
                <a:ea typeface="Arial" panose="020B0604020202020204" pitchFamily="34" charset="0"/>
                <a:cs typeface="Times New Roman" panose="02020603050405020304" pitchFamily="18" charset="0"/>
              </a:rPr>
              <a:t>(c)	Compose a written summary for the care home team on how to manage her Parkinson’s medications. Include in your summary information about how the medications work, appropriate suggestion of administration times and instructions, and relevant information about managing side effects. </a:t>
            </a:r>
          </a:p>
          <a:p>
            <a:pPr>
              <a:lnSpc>
                <a:spcPct val="107000"/>
              </a:lnSpc>
              <a:spcAft>
                <a:spcPts val="800"/>
              </a:spcAft>
            </a:pPr>
            <a:r>
              <a:rPr lang="en-GB" sz="2000" kern="0">
                <a:effectLst/>
                <a:latin typeface="Arial" panose="020B0604020202020204" pitchFamily="34" charset="0"/>
                <a:ea typeface="Arial" panose="020B0604020202020204" pitchFamily="34" charset="0"/>
                <a:cs typeface="Times New Roman" panose="02020603050405020304" pitchFamily="18" charset="0"/>
              </a:rPr>
              <a:t>[40%]</a:t>
            </a:r>
          </a:p>
        </p:txBody>
      </p:sp>
    </p:spTree>
    <p:extLst>
      <p:ext uri="{BB962C8B-B14F-4D97-AF65-F5344CB8AC3E}">
        <p14:creationId xmlns:p14="http://schemas.microsoft.com/office/powerpoint/2010/main" val="2001173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540D26C4-8E2E-A6AE-0BB3-CE8DDD6D5E24}"/>
              </a:ext>
            </a:extLst>
          </p:cNvPr>
          <p:cNvSpPr>
            <a:spLocks noGrp="1"/>
          </p:cNvSpPr>
          <p:nvPr>
            <p:ph sz="half" idx="1"/>
          </p:nvPr>
        </p:nvSpPr>
        <p:spPr>
          <a:xfrm>
            <a:off x="-215757" y="331497"/>
            <a:ext cx="9908506" cy="4714844"/>
          </a:xfrm>
        </p:spPr>
        <p:txBody>
          <a:bodyPr>
            <a:noAutofit/>
          </a:bodyPr>
          <a:lstStyle/>
          <a:p>
            <a:pPr marL="457200" lvl="1" indent="0">
              <a:buNone/>
            </a:pPr>
            <a:r>
              <a:rPr lang="en-GB" sz="2100">
                <a:solidFill>
                  <a:srgbClr val="FF0000"/>
                </a:solidFill>
              </a:rPr>
              <a:t>Answer should include:</a:t>
            </a:r>
          </a:p>
          <a:p>
            <a:pPr marL="457200" lvl="1" indent="0">
              <a:buNone/>
            </a:pPr>
            <a:r>
              <a:rPr lang="en-GB" sz="2100">
                <a:solidFill>
                  <a:srgbClr val="FF0000"/>
                </a:solidFill>
              </a:rPr>
              <a:t>(</a:t>
            </a:r>
            <a:r>
              <a:rPr lang="en-GB" sz="2100" err="1">
                <a:solidFill>
                  <a:srgbClr val="FF0000"/>
                </a:solidFill>
              </a:rPr>
              <a:t>i</a:t>
            </a:r>
            <a:r>
              <a:rPr lang="en-GB" sz="2100">
                <a:solidFill>
                  <a:srgbClr val="FF0000"/>
                </a:solidFill>
              </a:rPr>
              <a:t>) how to administer and appropriate timings</a:t>
            </a:r>
          </a:p>
          <a:p>
            <a:pPr marL="457200" lvl="1" indent="0">
              <a:buNone/>
            </a:pPr>
            <a:r>
              <a:rPr lang="en-GB" sz="2100">
                <a:solidFill>
                  <a:srgbClr val="FF0000"/>
                </a:solidFill>
              </a:rPr>
              <a:t>(ii) how the medication works including limited effectiveness and </a:t>
            </a:r>
          </a:p>
          <a:p>
            <a:pPr marL="457200" lvl="1" indent="0">
              <a:buNone/>
            </a:pPr>
            <a:r>
              <a:rPr lang="en-GB" sz="2100">
                <a:solidFill>
                  <a:srgbClr val="FF0000"/>
                </a:solidFill>
              </a:rPr>
              <a:t>(iii) some appropriate side-effects, avoids use of jargon (without explaining meaning).</a:t>
            </a:r>
          </a:p>
        </p:txBody>
      </p:sp>
    </p:spTree>
    <p:extLst>
      <p:ext uri="{BB962C8B-B14F-4D97-AF65-F5344CB8AC3E}">
        <p14:creationId xmlns:p14="http://schemas.microsoft.com/office/powerpoint/2010/main" val="19749299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540D26C4-8E2E-A6AE-0BB3-CE8DDD6D5E24}"/>
              </a:ext>
            </a:extLst>
          </p:cNvPr>
          <p:cNvSpPr>
            <a:spLocks noGrp="1"/>
          </p:cNvSpPr>
          <p:nvPr>
            <p:ph sz="half" idx="1"/>
          </p:nvPr>
        </p:nvSpPr>
        <p:spPr>
          <a:xfrm>
            <a:off x="-195208" y="403416"/>
            <a:ext cx="9908506" cy="4714844"/>
          </a:xfrm>
        </p:spPr>
        <p:txBody>
          <a:bodyPr>
            <a:noAutofit/>
          </a:bodyPr>
          <a:lstStyle/>
          <a:p>
            <a:pPr marL="457200" lvl="1" indent="0">
              <a:buNone/>
            </a:pPr>
            <a:r>
              <a:rPr lang="en-GB" sz="2000" b="1">
                <a:solidFill>
                  <a:srgbClr val="FF0000"/>
                </a:solidFill>
              </a:rPr>
              <a:t>(</a:t>
            </a:r>
            <a:r>
              <a:rPr lang="en-GB" sz="2000" b="1" err="1">
                <a:solidFill>
                  <a:srgbClr val="FF0000"/>
                </a:solidFill>
              </a:rPr>
              <a:t>i</a:t>
            </a:r>
            <a:r>
              <a:rPr lang="en-GB" sz="2000" b="1">
                <a:solidFill>
                  <a:srgbClr val="FF0000"/>
                </a:solidFill>
              </a:rPr>
              <a:t>) how to administer and appropriate timings</a:t>
            </a:r>
            <a:endParaRPr lang="en-GB" sz="1900" b="1">
              <a:solidFill>
                <a:srgbClr val="FF0000"/>
              </a:solidFill>
            </a:endParaRPr>
          </a:p>
          <a:p>
            <a:pPr lvl="1"/>
            <a:r>
              <a:rPr lang="en-GB" sz="1900" err="1">
                <a:solidFill>
                  <a:srgbClr val="FF0000"/>
                </a:solidFill>
              </a:rPr>
              <a:t>i</a:t>
            </a:r>
            <a:r>
              <a:rPr lang="en-GB" sz="1900">
                <a:solidFill>
                  <a:srgbClr val="FF0000"/>
                </a:solidFill>
              </a:rPr>
              <a:t>.	 The medication is given orally at the same time every day. Small doses are given frequently to reduce ‘peaks and troughs’ in levodopa levels. Short acting medication and effect may deteriorate toward the end of dose. </a:t>
            </a:r>
          </a:p>
          <a:p>
            <a:pPr lvl="1"/>
            <a:r>
              <a:rPr lang="en-GB" sz="1900">
                <a:solidFill>
                  <a:srgbClr val="FF0000"/>
                </a:solidFill>
              </a:rPr>
              <a:t>Do not stop the medication unless the prescriber advises. It is potentially dangerous to stop taking it suddenly. </a:t>
            </a:r>
          </a:p>
          <a:p>
            <a:pPr lvl="1"/>
            <a:r>
              <a:rPr lang="en-GB" sz="1900">
                <a:solidFill>
                  <a:srgbClr val="FF0000"/>
                </a:solidFill>
              </a:rPr>
              <a:t>Should be prescribed by brand so highlight any changes to the pharmacy.</a:t>
            </a:r>
          </a:p>
          <a:p>
            <a:pPr lvl="1"/>
            <a:r>
              <a:rPr lang="en-GB" sz="1900">
                <a:solidFill>
                  <a:srgbClr val="FF0000"/>
                </a:solidFill>
              </a:rPr>
              <a:t>Any timing allowed within reason provided student gives administration of the medication four times daily (</a:t>
            </a:r>
            <a:r>
              <a:rPr lang="en-GB" sz="1900" err="1">
                <a:solidFill>
                  <a:srgbClr val="FF0000"/>
                </a:solidFill>
              </a:rPr>
              <a:t>Stalevo</a:t>
            </a:r>
            <a:r>
              <a:rPr lang="en-GB" sz="1900">
                <a:solidFill>
                  <a:srgbClr val="FF0000"/>
                </a:solidFill>
              </a:rPr>
              <a:t> TDS and Sinemet CR at night) with an interval of at least 30-60 minutes before and after meals. </a:t>
            </a:r>
          </a:p>
          <a:p>
            <a:pPr lvl="1"/>
            <a:r>
              <a:rPr lang="en-GB" sz="1900">
                <a:solidFill>
                  <a:srgbClr val="FF0000"/>
                </a:solidFill>
              </a:rPr>
              <a:t>Protein (e.g. meat, fish, eggs, cheese, yoghurt, nuts, beans, pulses) may interact with levodopa. It is therefore generally advised that the medication should be taken at least 30-45 minutes before meals.</a:t>
            </a:r>
          </a:p>
          <a:p>
            <a:pPr lvl="1"/>
            <a:r>
              <a:rPr lang="en-GB" sz="1900">
                <a:solidFill>
                  <a:srgbClr val="FF0000"/>
                </a:solidFill>
              </a:rPr>
              <a:t>Reinforce the importance of correct timings of administration. </a:t>
            </a:r>
          </a:p>
          <a:p>
            <a:pPr lvl="1"/>
            <a:r>
              <a:rPr lang="en-GB" sz="1900">
                <a:solidFill>
                  <a:srgbClr val="FF0000"/>
                </a:solidFill>
              </a:rPr>
              <a:t>Seek medical advice if acute illness (e.g. vomiting etc.) prevents oral administration of medications. </a:t>
            </a:r>
          </a:p>
          <a:p>
            <a:pPr marL="457200" lvl="1" indent="0">
              <a:buNone/>
            </a:pPr>
            <a:r>
              <a:rPr lang="en-GB" sz="1900">
                <a:solidFill>
                  <a:srgbClr val="FF0000"/>
                </a:solidFill>
              </a:rPr>
              <a:t>(Up to 15%)</a:t>
            </a:r>
          </a:p>
          <a:p>
            <a:pPr marL="457200" lvl="1" indent="0">
              <a:buNone/>
            </a:pPr>
            <a:endParaRPr lang="en-GB" sz="1900">
              <a:solidFill>
                <a:srgbClr val="FF0000"/>
              </a:solidFill>
            </a:endParaRPr>
          </a:p>
        </p:txBody>
      </p:sp>
    </p:spTree>
    <p:extLst>
      <p:ext uri="{BB962C8B-B14F-4D97-AF65-F5344CB8AC3E}">
        <p14:creationId xmlns:p14="http://schemas.microsoft.com/office/powerpoint/2010/main" val="32854423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540D26C4-8E2E-A6AE-0BB3-CE8DDD6D5E24}"/>
              </a:ext>
            </a:extLst>
          </p:cNvPr>
          <p:cNvSpPr>
            <a:spLocks noGrp="1"/>
          </p:cNvSpPr>
          <p:nvPr>
            <p:ph sz="half" idx="1"/>
          </p:nvPr>
        </p:nvSpPr>
        <p:spPr>
          <a:xfrm>
            <a:off x="-195208" y="403416"/>
            <a:ext cx="9908506" cy="4714844"/>
          </a:xfrm>
        </p:spPr>
        <p:txBody>
          <a:bodyPr>
            <a:noAutofit/>
          </a:bodyPr>
          <a:lstStyle/>
          <a:p>
            <a:pPr marL="457200" lvl="1" indent="0">
              <a:buNone/>
            </a:pPr>
            <a:r>
              <a:rPr lang="en-GB" sz="2000" b="1">
                <a:solidFill>
                  <a:srgbClr val="FF0000"/>
                </a:solidFill>
              </a:rPr>
              <a:t>(ii) how the medication works including limited effectiveness </a:t>
            </a:r>
          </a:p>
          <a:p>
            <a:pPr lvl="1"/>
            <a:r>
              <a:rPr lang="en-GB" sz="1900">
                <a:solidFill>
                  <a:srgbClr val="FF0000"/>
                </a:solidFill>
              </a:rPr>
              <a:t>Helps improve movement/muscle problems (motor symptoms). </a:t>
            </a:r>
          </a:p>
          <a:p>
            <a:pPr lvl="1"/>
            <a:r>
              <a:rPr lang="en-GB" sz="1900">
                <a:solidFill>
                  <a:srgbClr val="FF0000"/>
                </a:solidFill>
              </a:rPr>
              <a:t>Sinemet = combination of levodopa and carbidopa. Levodopa replaces the lost dopamine in the brain which is the cause of PD symptoms. Carbidopa is there to improve effectiveness of the levodopa by helping it reach the brain and also reduces side effects. </a:t>
            </a:r>
          </a:p>
          <a:p>
            <a:pPr lvl="1"/>
            <a:r>
              <a:rPr lang="en-GB" sz="1900" err="1">
                <a:solidFill>
                  <a:srgbClr val="FF0000"/>
                </a:solidFill>
              </a:rPr>
              <a:t>Stalevo</a:t>
            </a:r>
            <a:r>
              <a:rPr lang="en-GB" sz="1900">
                <a:solidFill>
                  <a:srgbClr val="FF0000"/>
                </a:solidFill>
              </a:rPr>
              <a:t>= combination of levodopa, carbidopa and entacapone. Entacapone slows the clearance of levodopa from the bloodstream.</a:t>
            </a:r>
          </a:p>
          <a:p>
            <a:pPr lvl="1"/>
            <a:r>
              <a:rPr lang="en-GB" sz="1900">
                <a:solidFill>
                  <a:srgbClr val="FF0000"/>
                </a:solidFill>
              </a:rPr>
              <a:t>Palliative treatment – does not affect disease progression. Effectiveness diminishes with time and doses may be increased with time and/or additional medications added. </a:t>
            </a:r>
          </a:p>
          <a:p>
            <a:pPr marL="457200" lvl="1" indent="0">
              <a:buNone/>
            </a:pPr>
            <a:r>
              <a:rPr lang="en-GB" sz="1900">
                <a:solidFill>
                  <a:srgbClr val="FF0000"/>
                </a:solidFill>
              </a:rPr>
              <a:t>(Up to 15%)</a:t>
            </a:r>
          </a:p>
          <a:p>
            <a:pPr marL="457200" lvl="1" indent="0">
              <a:buNone/>
            </a:pPr>
            <a:endParaRPr lang="en-GB" sz="1900">
              <a:solidFill>
                <a:srgbClr val="FF0000"/>
              </a:solidFill>
            </a:endParaRPr>
          </a:p>
        </p:txBody>
      </p:sp>
    </p:spTree>
    <p:extLst>
      <p:ext uri="{BB962C8B-B14F-4D97-AF65-F5344CB8AC3E}">
        <p14:creationId xmlns:p14="http://schemas.microsoft.com/office/powerpoint/2010/main" val="32332337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540D26C4-8E2E-A6AE-0BB3-CE8DDD6D5E24}"/>
              </a:ext>
            </a:extLst>
          </p:cNvPr>
          <p:cNvSpPr>
            <a:spLocks noGrp="1"/>
          </p:cNvSpPr>
          <p:nvPr>
            <p:ph sz="half" idx="1"/>
          </p:nvPr>
        </p:nvSpPr>
        <p:spPr>
          <a:xfrm>
            <a:off x="-195208" y="403416"/>
            <a:ext cx="9908506" cy="4714844"/>
          </a:xfrm>
        </p:spPr>
        <p:txBody>
          <a:bodyPr>
            <a:noAutofit/>
          </a:bodyPr>
          <a:lstStyle/>
          <a:p>
            <a:pPr marL="457200" lvl="1" indent="0">
              <a:buNone/>
            </a:pPr>
            <a:r>
              <a:rPr lang="en-GB" sz="2000" b="1">
                <a:solidFill>
                  <a:srgbClr val="FF0000"/>
                </a:solidFill>
              </a:rPr>
              <a:t>(iii) some appropriate side-effects, avoids use of jargon (without explaining meaning).</a:t>
            </a:r>
          </a:p>
          <a:p>
            <a:pPr lvl="1"/>
            <a:r>
              <a:rPr lang="en-GB" sz="1900">
                <a:solidFill>
                  <a:srgbClr val="FF0000"/>
                </a:solidFill>
              </a:rPr>
              <a:t>Side effects - loss of appetite, postural hypotension, vomiting, diarrhoea, bradykinesia (the on-off phenomenon), dizziness, confusions, hallucinations, depression, somnolence, impulsive/compulsive behaviours, dyskinesias (involuntary movements) (any reasonable from SPC, should not be overly alarming). </a:t>
            </a:r>
          </a:p>
          <a:p>
            <a:pPr lvl="1"/>
            <a:r>
              <a:rPr lang="en-GB" sz="1900">
                <a:solidFill>
                  <a:srgbClr val="FF0000"/>
                </a:solidFill>
              </a:rPr>
              <a:t>Reinforce that medication should NOT be discontinued in event of side effects but continued until these have been discussed with prescriber and/or specialist. </a:t>
            </a:r>
          </a:p>
          <a:p>
            <a:pPr lvl="1"/>
            <a:r>
              <a:rPr lang="en-GB" sz="1900">
                <a:solidFill>
                  <a:srgbClr val="FF0000"/>
                </a:solidFill>
              </a:rPr>
              <a:t>Any other appropriate counselling points.</a:t>
            </a:r>
          </a:p>
          <a:p>
            <a:pPr marL="457200" lvl="1" indent="0">
              <a:buNone/>
            </a:pPr>
            <a:r>
              <a:rPr lang="en-GB" sz="1900">
                <a:solidFill>
                  <a:srgbClr val="FF0000"/>
                </a:solidFill>
              </a:rPr>
              <a:t>(Up to 10%)</a:t>
            </a:r>
          </a:p>
          <a:p>
            <a:pPr lvl="1"/>
            <a:endParaRPr lang="en-GB" sz="1900">
              <a:solidFill>
                <a:srgbClr val="FF0000"/>
              </a:solidFill>
            </a:endParaRPr>
          </a:p>
          <a:p>
            <a:pPr marL="457200" lvl="1" indent="0">
              <a:buNone/>
            </a:pPr>
            <a:endParaRPr lang="en-GB" sz="1900">
              <a:solidFill>
                <a:srgbClr val="FF0000"/>
              </a:solidFill>
            </a:endParaRPr>
          </a:p>
        </p:txBody>
      </p:sp>
    </p:spTree>
    <p:extLst>
      <p:ext uri="{BB962C8B-B14F-4D97-AF65-F5344CB8AC3E}">
        <p14:creationId xmlns:p14="http://schemas.microsoft.com/office/powerpoint/2010/main" val="2485061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93121-7E93-6C73-B258-79B4DD3D37D0}"/>
              </a:ext>
            </a:extLst>
          </p:cNvPr>
          <p:cNvSpPr>
            <a:spLocks noGrp="1"/>
          </p:cNvSpPr>
          <p:nvPr>
            <p:ph type="title"/>
          </p:nvPr>
        </p:nvSpPr>
        <p:spPr/>
        <p:txBody>
          <a:bodyPr/>
          <a:lstStyle/>
          <a:p>
            <a:r>
              <a:rPr lang="en-GB" b="1"/>
              <a:t>Open book</a:t>
            </a:r>
          </a:p>
        </p:txBody>
      </p:sp>
      <p:sp>
        <p:nvSpPr>
          <p:cNvPr id="3" name="Content Placeholder 2">
            <a:extLst>
              <a:ext uri="{FF2B5EF4-FFF2-40B4-BE49-F238E27FC236}">
                <a16:creationId xmlns:a16="http://schemas.microsoft.com/office/drawing/2014/main" id="{B43A4595-7C33-E494-12A9-6DA88FA85E9B}"/>
              </a:ext>
            </a:extLst>
          </p:cNvPr>
          <p:cNvSpPr>
            <a:spLocks noGrp="1"/>
          </p:cNvSpPr>
          <p:nvPr>
            <p:ph idx="1"/>
          </p:nvPr>
        </p:nvSpPr>
        <p:spPr>
          <a:xfrm>
            <a:off x="677334" y="1584357"/>
            <a:ext cx="8596668" cy="4457006"/>
          </a:xfrm>
        </p:spPr>
        <p:txBody>
          <a:bodyPr>
            <a:normAutofit fontScale="62500" lnSpcReduction="20000"/>
          </a:bodyPr>
          <a:lstStyle/>
          <a:p>
            <a:r>
              <a:rPr lang="en-US" sz="2400" dirty="0"/>
              <a:t>Permitted to access </a:t>
            </a:r>
            <a:r>
              <a:rPr lang="en-US" sz="2400" b="1" u="sng" dirty="0"/>
              <a:t>any</a:t>
            </a:r>
            <a:r>
              <a:rPr lang="en-US" sz="2400" dirty="0"/>
              <a:t> online resources via the provided computer [except for those that could facilitate communication including OneDrive and other cloud-based storage/file sharing platforms]</a:t>
            </a:r>
          </a:p>
          <a:p>
            <a:endParaRPr lang="en-US" sz="1200" dirty="0"/>
          </a:p>
          <a:p>
            <a:r>
              <a:rPr lang="en-US" sz="2400" dirty="0"/>
              <a:t> Recommended electronic resources to use are:</a:t>
            </a:r>
          </a:p>
          <a:p>
            <a:pPr lvl="1"/>
            <a:r>
              <a:rPr lang="en-US" dirty="0"/>
              <a:t>BNF (</a:t>
            </a:r>
            <a:r>
              <a:rPr lang="en-US" dirty="0">
                <a:hlinkClick r:id="rId2"/>
              </a:rPr>
              <a:t>https://bnf.nice.org.uk/</a:t>
            </a:r>
            <a:r>
              <a:rPr lang="en-US" dirty="0"/>
              <a:t>)</a:t>
            </a:r>
          </a:p>
          <a:p>
            <a:pPr lvl="1"/>
            <a:r>
              <a:rPr lang="en-US" dirty="0"/>
              <a:t>Electronic Medicines Compendium (</a:t>
            </a:r>
            <a:r>
              <a:rPr lang="en-US" dirty="0">
                <a:hlinkClick r:id="rId3"/>
              </a:rPr>
              <a:t>www.medicines.org.uk</a:t>
            </a:r>
            <a:r>
              <a:rPr lang="en-US" dirty="0"/>
              <a:t> )  </a:t>
            </a:r>
          </a:p>
          <a:p>
            <a:pPr lvl="1"/>
            <a:r>
              <a:rPr lang="en-US" dirty="0"/>
              <a:t>Medicines Complete (</a:t>
            </a:r>
            <a:r>
              <a:rPr lang="en-US" dirty="0">
                <a:hlinkClick r:id="rId4"/>
              </a:rPr>
              <a:t>www.medicinescomplete.com</a:t>
            </a:r>
            <a:r>
              <a:rPr lang="en-US" dirty="0"/>
              <a:t>)</a:t>
            </a:r>
          </a:p>
          <a:p>
            <a:pPr lvl="1"/>
            <a:r>
              <a:rPr lang="en-US" dirty="0"/>
              <a:t>National Institute for Health and Care Excellence (</a:t>
            </a:r>
            <a:r>
              <a:rPr lang="en-US" dirty="0">
                <a:hlinkClick r:id="rId5"/>
              </a:rPr>
              <a:t>https://www.nice.org.uk</a:t>
            </a:r>
            <a:r>
              <a:rPr lang="en-US" dirty="0"/>
              <a:t>)</a:t>
            </a:r>
          </a:p>
          <a:p>
            <a:pPr lvl="1"/>
            <a:r>
              <a:rPr lang="en-GB" b="0" i="0" dirty="0">
                <a:effectLst/>
                <a:latin typeface="Calibri" panose="020F0502020204030204" pitchFamily="34" charset="0"/>
                <a:hlinkClick r:id="rId6" tooltip="Original URL: https://www.formularywkccgmtw.co.uk/prescribing-guidelines/miscellaneous/therapeutic-drug-monitoring/. Click or tap if you trust this link."/>
              </a:rPr>
              <a:t>https://www.formularywkccgmtw.co.uk/prescribing-guidelines/miscellaneous/therapeutic-drug-monitoring/</a:t>
            </a:r>
            <a:endParaRPr lang="en-GB" b="0" i="0" dirty="0">
              <a:effectLst/>
              <a:latin typeface="Calibri" panose="020F0502020204030204" pitchFamily="34" charset="0"/>
            </a:endParaRPr>
          </a:p>
          <a:p>
            <a:pPr lvl="1"/>
            <a:r>
              <a:rPr lang="en-GB" b="0" i="0" dirty="0">
                <a:effectLst/>
                <a:latin typeface="Calibri" panose="020F0502020204030204" pitchFamily="34" charset="0"/>
                <a:hlinkClick r:id="rId7" tooltip="Original URL: https://gp-training.hee.nhs.uk/cornwall/wp-content/uploads/sites/86/2021/04/Drug-monitoring.pdf. Click or tap if you trust this link."/>
              </a:rPr>
              <a:t>https://gp-training.hee.nhs.uk/cornwall/wp-content/uploads/sites/86/2021/04/Drug-monitoring.pdf</a:t>
            </a:r>
            <a:br>
              <a:rPr lang="en-GB" dirty="0"/>
            </a:br>
            <a:r>
              <a:rPr lang="en-GB" b="0" i="0" u="sng" dirty="0">
                <a:solidFill>
                  <a:srgbClr val="0000EE"/>
                </a:solidFill>
                <a:effectLst/>
                <a:latin typeface="Calibri" panose="020F0502020204030204" pitchFamily="34" charset="0"/>
                <a:hlinkClick r:id="rId8"/>
              </a:rPr>
              <a:t>https://www.enherts</a:t>
            </a:r>
          </a:p>
          <a:p>
            <a:pPr lvl="1"/>
            <a:r>
              <a:rPr lang="en-GB" b="0" i="0" u="sng" dirty="0">
                <a:solidFill>
                  <a:srgbClr val="0000EE"/>
                </a:solidFill>
                <a:effectLst/>
                <a:latin typeface="Calibri" panose="020F0502020204030204" pitchFamily="34" charset="0"/>
                <a:hlinkClick r:id="rId8"/>
              </a:rPr>
              <a:t>-trformulary.nhs.uk/docs/Therapeutic%20Dose%20Monitoring%20in%20Adults%20CGSG%20185.pdf</a:t>
            </a:r>
            <a:endParaRPr lang="en-GB" b="0" i="0" u="sng" dirty="0">
              <a:solidFill>
                <a:srgbClr val="0000EE"/>
              </a:solidFill>
              <a:effectLst/>
              <a:latin typeface="Calibri" panose="020F0502020204030204" pitchFamily="34" charset="0"/>
            </a:endParaRPr>
          </a:p>
          <a:p>
            <a:pPr lvl="1"/>
            <a:r>
              <a:rPr lang="en-US" dirty="0"/>
              <a:t>Gout treatment guidelines (</a:t>
            </a:r>
            <a:r>
              <a:rPr lang="en-US" dirty="0">
                <a:hlinkClick r:id="rId9"/>
              </a:rPr>
              <a:t>https://academic.oup.com/rheumatology/article/56/7/e1/3855179</a:t>
            </a:r>
            <a:r>
              <a:rPr lang="en-US" dirty="0"/>
              <a:t>)</a:t>
            </a:r>
          </a:p>
          <a:p>
            <a:pPr lvl="1"/>
            <a:r>
              <a:rPr lang="en-GB" dirty="0">
                <a:hlinkClick r:id="rId10"/>
              </a:rPr>
              <a:t>https://www.sps.nhs.uk</a:t>
            </a:r>
            <a:endParaRPr lang="en-GB" dirty="0"/>
          </a:p>
          <a:p>
            <a:pPr lvl="1"/>
            <a:r>
              <a:rPr lang="en-GB" dirty="0">
                <a:hlinkClick r:id="rId11"/>
              </a:rPr>
              <a:t>https://cks.nice.org.uk</a:t>
            </a:r>
            <a:endParaRPr lang="en-GB" dirty="0"/>
          </a:p>
          <a:p>
            <a:pPr lvl="1"/>
            <a:endParaRPr lang="en-US" dirty="0"/>
          </a:p>
          <a:p>
            <a:pPr lvl="1"/>
            <a:r>
              <a:rPr lang="en-US" dirty="0"/>
              <a:t>PHA-6020Y Blackboard</a:t>
            </a:r>
          </a:p>
          <a:p>
            <a:endParaRPr lang="en-GB" dirty="0"/>
          </a:p>
        </p:txBody>
      </p:sp>
    </p:spTree>
    <p:extLst>
      <p:ext uri="{BB962C8B-B14F-4D97-AF65-F5344CB8AC3E}">
        <p14:creationId xmlns:p14="http://schemas.microsoft.com/office/powerpoint/2010/main" val="4121531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D1908-E442-4227-698A-95D8F006E005}"/>
              </a:ext>
            </a:extLst>
          </p:cNvPr>
          <p:cNvSpPr>
            <a:spLocks noGrp="1"/>
          </p:cNvSpPr>
          <p:nvPr>
            <p:ph type="title"/>
          </p:nvPr>
        </p:nvSpPr>
        <p:spPr/>
        <p:txBody>
          <a:bodyPr/>
          <a:lstStyle/>
          <a:p>
            <a:r>
              <a:rPr lang="en-GB"/>
              <a:t> </a:t>
            </a:r>
          </a:p>
        </p:txBody>
      </p:sp>
      <p:sp>
        <p:nvSpPr>
          <p:cNvPr id="3" name="Content Placeholder 2">
            <a:extLst>
              <a:ext uri="{FF2B5EF4-FFF2-40B4-BE49-F238E27FC236}">
                <a16:creationId xmlns:a16="http://schemas.microsoft.com/office/drawing/2014/main" id="{A237CAE8-0AE1-248B-7790-0857A9398D65}"/>
              </a:ext>
            </a:extLst>
          </p:cNvPr>
          <p:cNvSpPr>
            <a:spLocks noGrp="1"/>
          </p:cNvSpPr>
          <p:nvPr>
            <p:ph idx="1"/>
          </p:nvPr>
        </p:nvSpPr>
        <p:spPr>
          <a:xfrm>
            <a:off x="313099" y="259374"/>
            <a:ext cx="10515600" cy="5598218"/>
          </a:xfrm>
        </p:spPr>
        <p:txBody>
          <a:bodyPr>
            <a:noAutofit/>
          </a:bodyPr>
          <a:lstStyle/>
          <a:p>
            <a:r>
              <a:rPr lang="en-GB" sz="2000" u="sng"/>
              <a:t>Six (6) sides of hand-written notes</a:t>
            </a:r>
            <a:r>
              <a:rPr lang="en-GB" sz="2000"/>
              <a:t>:</a:t>
            </a:r>
          </a:p>
          <a:p>
            <a:endParaRPr lang="en-GB" sz="2000"/>
          </a:p>
          <a:p>
            <a:pPr lvl="1"/>
            <a:r>
              <a:rPr lang="en-GB" sz="2000"/>
              <a:t>Plenty of time, but not enough to look everything up!</a:t>
            </a:r>
          </a:p>
          <a:p>
            <a:pPr lvl="1"/>
            <a:endParaRPr lang="en-GB" sz="1200"/>
          </a:p>
          <a:p>
            <a:pPr lvl="1"/>
            <a:r>
              <a:rPr lang="en-GB" sz="2000"/>
              <a:t>Use them wisely!</a:t>
            </a:r>
          </a:p>
          <a:p>
            <a:pPr lvl="1"/>
            <a:endParaRPr lang="en-GB" sz="1200"/>
          </a:p>
          <a:p>
            <a:pPr lvl="1"/>
            <a:r>
              <a:rPr lang="en-GB" sz="2000"/>
              <a:t>Will be checked by invigilator</a:t>
            </a:r>
          </a:p>
          <a:p>
            <a:pPr lvl="1"/>
            <a:endParaRPr lang="en-GB" sz="1200"/>
          </a:p>
          <a:p>
            <a:pPr lvl="1"/>
            <a:r>
              <a:rPr lang="en-GB" sz="2000"/>
              <a:t>Bullet points for each clinical area:</a:t>
            </a:r>
          </a:p>
          <a:p>
            <a:pPr lvl="2"/>
            <a:r>
              <a:rPr lang="en-GB" sz="2000"/>
              <a:t>What management would you expect to see?</a:t>
            </a:r>
          </a:p>
          <a:p>
            <a:pPr lvl="2"/>
            <a:r>
              <a:rPr lang="en-GB" sz="2000"/>
              <a:t>What pharmaceutical care issues could you get? – review all workshops</a:t>
            </a:r>
          </a:p>
          <a:p>
            <a:pPr marL="914400" lvl="2" indent="0">
              <a:buNone/>
            </a:pPr>
            <a:endParaRPr lang="en-GB" sz="2000"/>
          </a:p>
          <a:p>
            <a:pPr marL="914400" lvl="2" indent="0">
              <a:buNone/>
            </a:pPr>
            <a:endParaRPr lang="en-GB" sz="2000"/>
          </a:p>
          <a:p>
            <a:pPr marL="914400" lvl="2" indent="0">
              <a:buNone/>
            </a:pPr>
            <a:endParaRPr lang="en-GB" sz="2000"/>
          </a:p>
          <a:p>
            <a:pPr marL="914400" lvl="2" indent="0">
              <a:buNone/>
            </a:pPr>
            <a:r>
              <a:rPr lang="en-GB" sz="2000"/>
              <a:t>(Textbooks and dictionaries not permitted)</a:t>
            </a:r>
          </a:p>
        </p:txBody>
      </p:sp>
    </p:spTree>
    <p:extLst>
      <p:ext uri="{BB962C8B-B14F-4D97-AF65-F5344CB8AC3E}">
        <p14:creationId xmlns:p14="http://schemas.microsoft.com/office/powerpoint/2010/main" val="2862936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1F696-9E0F-0C73-A9CC-8AB293E053D3}"/>
              </a:ext>
            </a:extLst>
          </p:cNvPr>
          <p:cNvSpPr>
            <a:spLocks noGrp="1"/>
          </p:cNvSpPr>
          <p:nvPr>
            <p:ph type="title"/>
          </p:nvPr>
        </p:nvSpPr>
        <p:spPr/>
        <p:txBody>
          <a:bodyPr/>
          <a:lstStyle/>
          <a:p>
            <a:r>
              <a:rPr lang="en-GB" b="1"/>
              <a:t>“CRITIQUE”</a:t>
            </a:r>
            <a:endParaRPr lang="en-GB"/>
          </a:p>
        </p:txBody>
      </p:sp>
      <p:sp>
        <p:nvSpPr>
          <p:cNvPr id="3" name="Content Placeholder 2">
            <a:extLst>
              <a:ext uri="{FF2B5EF4-FFF2-40B4-BE49-F238E27FC236}">
                <a16:creationId xmlns:a16="http://schemas.microsoft.com/office/drawing/2014/main" id="{F28C3DF9-76F7-9D7E-8607-9ECFC1AEB547}"/>
              </a:ext>
            </a:extLst>
          </p:cNvPr>
          <p:cNvSpPr>
            <a:spLocks noGrp="1"/>
          </p:cNvSpPr>
          <p:nvPr>
            <p:ph idx="1"/>
          </p:nvPr>
        </p:nvSpPr>
        <p:spPr>
          <a:xfrm>
            <a:off x="677334" y="1367073"/>
            <a:ext cx="8596668" cy="5097101"/>
          </a:xfrm>
        </p:spPr>
        <p:txBody>
          <a:bodyPr>
            <a:normAutofit fontScale="92500"/>
          </a:bodyPr>
          <a:lstStyle/>
          <a:p>
            <a:r>
              <a:rPr lang="en-GB" sz="2200" b="1" u="sng"/>
              <a:t>Detailed analysis and assessment</a:t>
            </a:r>
            <a:r>
              <a:rPr lang="en-GB" sz="2200" b="1"/>
              <a:t>: =&gt;</a:t>
            </a:r>
          </a:p>
          <a:p>
            <a:r>
              <a:rPr lang="en-GB" sz="2200"/>
              <a:t>What is right/correct about the patient’s management and why?</a:t>
            </a:r>
            <a:endParaRPr lang="en-GB" sz="1000"/>
          </a:p>
          <a:p>
            <a:r>
              <a:rPr lang="en-GB" sz="2200"/>
              <a:t>What is wrong/incorrect about the patient’s management and why?</a:t>
            </a:r>
          </a:p>
          <a:p>
            <a:endParaRPr lang="en-GB" sz="2200"/>
          </a:p>
          <a:p>
            <a:r>
              <a:rPr lang="en-GB" sz="2200" b="1" u="sng"/>
              <a:t>Optimisation</a:t>
            </a:r>
            <a:r>
              <a:rPr lang="en-GB" sz="2200" b="1"/>
              <a:t>: </a:t>
            </a:r>
            <a:r>
              <a:rPr lang="en-GB" sz="2200"/>
              <a:t>=&gt;</a:t>
            </a:r>
          </a:p>
          <a:p>
            <a:r>
              <a:rPr lang="en-GB" sz="2200"/>
              <a:t>What would you recommend to “optimise” the patient’s management? (“interventions”/”pharmaceutical care issues”)</a:t>
            </a:r>
          </a:p>
          <a:p>
            <a:endParaRPr lang="en-GB" sz="2200"/>
          </a:p>
          <a:p>
            <a:r>
              <a:rPr lang="en-GB" sz="2200"/>
              <a:t>Parts of questions will guide you!</a:t>
            </a:r>
          </a:p>
          <a:p>
            <a:endParaRPr lang="en-GB" sz="2200"/>
          </a:p>
          <a:p>
            <a:r>
              <a:rPr lang="en-GB" sz="2200"/>
              <a:t>Marks will be given for correct/appropriate comments even if not in mark scheme!</a:t>
            </a:r>
            <a:endParaRPr lang="en-GB"/>
          </a:p>
        </p:txBody>
      </p:sp>
    </p:spTree>
    <p:extLst>
      <p:ext uri="{BB962C8B-B14F-4D97-AF65-F5344CB8AC3E}">
        <p14:creationId xmlns:p14="http://schemas.microsoft.com/office/powerpoint/2010/main" val="4135031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5ABFA-B94F-3DA7-5806-2592945EE2E8}"/>
              </a:ext>
            </a:extLst>
          </p:cNvPr>
          <p:cNvSpPr>
            <a:spLocks noGrp="1"/>
          </p:cNvSpPr>
          <p:nvPr>
            <p:ph type="title"/>
          </p:nvPr>
        </p:nvSpPr>
        <p:spPr/>
        <p:txBody>
          <a:bodyPr/>
          <a:lstStyle/>
          <a:p>
            <a:r>
              <a:rPr lang="en-GB"/>
              <a:t>Normalised Marking Scheme</a:t>
            </a:r>
          </a:p>
        </p:txBody>
      </p:sp>
      <p:pic>
        <p:nvPicPr>
          <p:cNvPr id="4" name="Picture 3">
            <a:extLst>
              <a:ext uri="{FF2B5EF4-FFF2-40B4-BE49-F238E27FC236}">
                <a16:creationId xmlns:a16="http://schemas.microsoft.com/office/drawing/2014/main" id="{06DEB875-6636-EB7A-73A6-695F0A6F5EFA}"/>
              </a:ext>
            </a:extLst>
          </p:cNvPr>
          <p:cNvPicPr>
            <a:picLocks noChangeAspect="1"/>
          </p:cNvPicPr>
          <p:nvPr/>
        </p:nvPicPr>
        <p:blipFill>
          <a:blip r:embed="rId2"/>
          <a:stretch>
            <a:fillRect/>
          </a:stretch>
        </p:blipFill>
        <p:spPr>
          <a:xfrm>
            <a:off x="756700" y="1516877"/>
            <a:ext cx="8199158" cy="5192148"/>
          </a:xfrm>
          <a:prstGeom prst="rect">
            <a:avLst/>
          </a:prstGeom>
        </p:spPr>
      </p:pic>
    </p:spTree>
    <p:extLst>
      <p:ext uri="{BB962C8B-B14F-4D97-AF65-F5344CB8AC3E}">
        <p14:creationId xmlns:p14="http://schemas.microsoft.com/office/powerpoint/2010/main" val="3672493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783C8-E4A1-2763-3CF6-B0395FB15976}"/>
              </a:ext>
            </a:extLst>
          </p:cNvPr>
          <p:cNvSpPr>
            <a:spLocks noGrp="1"/>
          </p:cNvSpPr>
          <p:nvPr>
            <p:ph type="title"/>
          </p:nvPr>
        </p:nvSpPr>
        <p:spPr/>
        <p:txBody>
          <a:bodyPr/>
          <a:lstStyle/>
          <a:p>
            <a:r>
              <a:rPr lang="en-GB"/>
              <a:t>Question 1:</a:t>
            </a:r>
          </a:p>
        </p:txBody>
      </p:sp>
      <p:sp>
        <p:nvSpPr>
          <p:cNvPr id="3" name="Content Placeholder 2">
            <a:extLst>
              <a:ext uri="{FF2B5EF4-FFF2-40B4-BE49-F238E27FC236}">
                <a16:creationId xmlns:a16="http://schemas.microsoft.com/office/drawing/2014/main" id="{B9B0532B-9070-60AF-4750-60B8D92A5600}"/>
              </a:ext>
            </a:extLst>
          </p:cNvPr>
          <p:cNvSpPr>
            <a:spLocks noGrp="1"/>
          </p:cNvSpPr>
          <p:nvPr>
            <p:ph idx="1"/>
          </p:nvPr>
        </p:nvSpPr>
        <p:spPr/>
        <p:txBody>
          <a:bodyPr/>
          <a:lstStyle/>
          <a:p>
            <a:r>
              <a:rPr lang="en-US"/>
              <a:t>You are working as a GP pharmacist and have been asked to review AB, 56 year old White Caucasian patient, who was seen in the surgery that morning. Their GP medical notes are as follows:</a:t>
            </a:r>
            <a:endParaRPr lang="en-GB"/>
          </a:p>
        </p:txBody>
      </p:sp>
    </p:spTree>
    <p:extLst>
      <p:ext uri="{BB962C8B-B14F-4D97-AF65-F5344CB8AC3E}">
        <p14:creationId xmlns:p14="http://schemas.microsoft.com/office/powerpoint/2010/main" val="170394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CAFB4E1-058D-DF13-DBF6-C62739CDF63B}"/>
              </a:ext>
            </a:extLst>
          </p:cNvPr>
          <p:cNvPicPr>
            <a:picLocks noChangeAspect="1"/>
          </p:cNvPicPr>
          <p:nvPr/>
        </p:nvPicPr>
        <p:blipFill>
          <a:blip r:embed="rId2"/>
          <a:stretch>
            <a:fillRect/>
          </a:stretch>
        </p:blipFill>
        <p:spPr>
          <a:xfrm>
            <a:off x="2761862" y="201987"/>
            <a:ext cx="5610614" cy="6526153"/>
          </a:xfrm>
          <a:prstGeom prst="rect">
            <a:avLst/>
          </a:prstGeom>
        </p:spPr>
      </p:pic>
    </p:spTree>
    <p:extLst>
      <p:ext uri="{BB962C8B-B14F-4D97-AF65-F5344CB8AC3E}">
        <p14:creationId xmlns:p14="http://schemas.microsoft.com/office/powerpoint/2010/main" val="345923345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4197689B41AC9448311CD54BC426F2F" ma:contentTypeVersion="18" ma:contentTypeDescription="Create a new document." ma:contentTypeScope="" ma:versionID="3340eb76d182d4ba2851e7c485c85c30">
  <xsd:schema xmlns:xsd="http://www.w3.org/2001/XMLSchema" xmlns:xs="http://www.w3.org/2001/XMLSchema" xmlns:p="http://schemas.microsoft.com/office/2006/metadata/properties" xmlns:ns2="26d81a66-a7be-4ac4-a0c9-50763c104f3c" xmlns:ns3="d4a52cba-21c1-4170-842e-26199c48afd0" targetNamespace="http://schemas.microsoft.com/office/2006/metadata/properties" ma:root="true" ma:fieldsID="ad744d4c22fcc6feea7b7334397a2164" ns2:_="" ns3:_="">
    <xsd:import namespace="26d81a66-a7be-4ac4-a0c9-50763c104f3c"/>
    <xsd:import namespace="d4a52cba-21c1-4170-842e-26199c48afd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LengthInSecond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6d81a66-a7be-4ac4-a0c9-50763c104f3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b527b111-6301-4708-b04d-ee8721e22ca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4a52cba-21c1-4170-842e-26199c48afd0"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20a6b9b9-2374-48ed-ae7d-b011242af93c}" ma:internalName="TaxCatchAll" ma:showField="CatchAllData" ma:web="d4a52cba-21c1-4170-842e-26199c48afd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26d81a66-a7be-4ac4-a0c9-50763c104f3c">
      <Terms xmlns="http://schemas.microsoft.com/office/infopath/2007/PartnerControls"/>
    </lcf76f155ced4ddcb4097134ff3c332f>
    <TaxCatchAll xmlns="d4a52cba-21c1-4170-842e-26199c48afd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8548F15-486F-44C8-BFCC-2DCEE2574067}">
  <ds:schemaRefs>
    <ds:schemaRef ds:uri="26d81a66-a7be-4ac4-a0c9-50763c104f3c"/>
    <ds:schemaRef ds:uri="d4a52cba-21c1-4170-842e-26199c48afd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A12FE16-C17C-46A1-917E-0547BDCE493E}">
  <ds:schemaRefs>
    <ds:schemaRef ds:uri="26d81a66-a7be-4ac4-a0c9-50763c104f3c"/>
    <ds:schemaRef ds:uri="3c6a36c6-5681-482e-8cf5-c26e5a57df56"/>
    <ds:schemaRef ds:uri="b303c718-6191-4b92-bfdb-7689a5cfc1a1"/>
    <ds:schemaRef ds:uri="d4a52cba-21c1-4170-842e-26199c48afd0"/>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DADD0F6A-7A46-4FC6-9B8F-8B5A603F493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0</TotalTime>
  <Words>4113</Words>
  <Application>Microsoft Macintosh PowerPoint</Application>
  <PresentationFormat>Widescreen</PresentationFormat>
  <Paragraphs>267</Paragraphs>
  <Slides>36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36</vt:i4>
      </vt:variant>
    </vt:vector>
  </HeadingPairs>
  <TitlesOfParts>
    <vt:vector size="43" baseType="lpstr">
      <vt:lpstr>Arial</vt:lpstr>
      <vt:lpstr>Calibri</vt:lpstr>
      <vt:lpstr>Segoe UI</vt:lpstr>
      <vt:lpstr>Trebuchet MS</vt:lpstr>
      <vt:lpstr>Wingdings</vt:lpstr>
      <vt:lpstr>Wingdings 3</vt:lpstr>
      <vt:lpstr>Facet</vt:lpstr>
      <vt:lpstr>PHA-6020Y Exam 3 Formative Feedback</vt:lpstr>
      <vt:lpstr>REMINDER FROM EXAM SUPPORT WORKSHOP:</vt:lpstr>
      <vt:lpstr>Format:</vt:lpstr>
      <vt:lpstr>Open book</vt:lpstr>
      <vt:lpstr> </vt:lpstr>
      <vt:lpstr>“CRITIQUE”</vt:lpstr>
      <vt:lpstr>Normalised Marking Scheme</vt:lpstr>
      <vt:lpstr>Question 1:</vt:lpstr>
      <vt:lpstr>PowerPoint Presentation</vt:lpstr>
      <vt:lpstr>(a)  For each of the drugs prescribed for AB (aspirin, atorvastatin, bisoprolol, clopidogrel,  ramipril and GTN), provide details of their indication and therapeutic and toxic  monitoring parameters. [20%]</vt:lpstr>
      <vt:lpstr> </vt:lpstr>
      <vt:lpstr>(b) With reference to their current repeat prescription, critique the management of secondary prevention of MI in this patient. For any pharmaceutical care issues identified describe the action you would take to resolve these. Include in your answer any monitoring parameters for new medication where appropriate. [25%]  </vt:lpstr>
      <vt:lpstr> </vt:lpstr>
      <vt:lpstr>(c) Critique the management of hypertension in this patient. For any pharmaceutical care issues identified describe the action you would take to resolve these. Include in your answer any monitoring parameters for new medication where appropriate.[20%] </vt:lpstr>
      <vt:lpstr>(d) What lifestyle advice you would offer AB? [10%] )</vt:lpstr>
      <vt:lpstr>(e) What advice should be given for the management of their migraines? Explain your answer. [25%] </vt:lpstr>
      <vt:lpstr> </vt:lpstr>
      <vt:lpstr>Question 2</vt:lpstr>
      <vt:lpstr>Critique the patient’s drug history (thiamine, lactulose, spironolactone) in view of her medical history. Explain the rationale behind the use of the prescribed drugs.  [30%] </vt:lpstr>
      <vt:lpstr>Critique the patient’s acute management during admission. For any pharmaceutical care issues identified describe the action you would like to take to resolve these.  [35%]  </vt:lpstr>
      <vt:lpstr>PowerPoint Presentation</vt:lpstr>
      <vt:lpstr>Prior to discharge, JT suffers a fall spraining her right wrist.  Her pain score is 6 at rest and 8 with any attempted movement. Her oxazepam dosing has now stopped.  The doctors add the following mediation to her chart:  - Paracetamol 500 mg tablets - 1g QDS  - Morphine sulphate modified release 5 mg tablet - 5mg BD  - Morphine sulphate oral solution 10 mg/5 mL – 1 mL every 4 hours when required  Critique the patients new pain relief.  For any pharmaceutical care issues identified describe the action you would like to take to resolve these.    [15%] </vt:lpstr>
      <vt:lpstr>PowerPoint Presentation</vt:lpstr>
      <vt:lpstr>Question 3:</vt:lpstr>
      <vt:lpstr>PowerPoint Presentation</vt:lpstr>
      <vt:lpstr>PowerPoint Presentation</vt:lpstr>
      <vt:lpstr>KR has now been prescribed; · Fentanyl 50 mcg transdermal patch - apply 1 weekly · Diamorphine 15 – 20 mg subcutaneously 2 hourly PRN for pain · Haloperidol 2.5 mg 2 hourly subcutaneously PRN for N&amp;V/agitation · Rotigotine patch 14 mg/24hrs – apply 1 daily (Their Parkinson’s symptoms are well controlled throughout their admission using the rotigotine 14 mg/24hrs patch)  (a) Using the BNF, critique the newly prescribed analgesia. Include in your answer your pharmaceutical dosage calculations in relation to the conversion from oral morphine to fentanyl patch and the appropriateness of the diamorphine dose for breakthrough pain. For any errors identified make appropriate recommendations to rectify these.   [30%]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PHA-6020Y Exam 3</dc:title>
  <dc:creator>catherine heywood</dc:creator>
  <cp:lastModifiedBy>Emeka Onwudiwe (PHA - Student)</cp:lastModifiedBy>
  <cp:revision>70</cp:revision>
  <dcterms:created xsi:type="dcterms:W3CDTF">2023-04-18T12:38:28Z</dcterms:created>
  <dcterms:modified xsi:type="dcterms:W3CDTF">2024-05-24T07:00:24Z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0x01010043C3F287EDBAFF41A75C6F8D122367B7</vt:lpwstr>
  </property>
  <property fmtid="{D5CDD505-2E9C-101B-9397-08002B2CF9AE}" pid="3" name="MediaServiceImageTags">
    <vt:lpwstr/>
  </property>
</Properties>
</file>